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506" r:id="rId3"/>
    <p:sldId id="449" r:id="rId4"/>
    <p:sldId id="531" r:id="rId5"/>
    <p:sldId id="528" r:id="rId6"/>
    <p:sldId id="510" r:id="rId7"/>
    <p:sldId id="529" r:id="rId8"/>
    <p:sldId id="508" r:id="rId9"/>
    <p:sldId id="509" r:id="rId10"/>
    <p:sldId id="530" r:id="rId11"/>
    <p:sldId id="313" r:id="rId12"/>
    <p:sldId id="502" r:id="rId13"/>
    <p:sldId id="495" r:id="rId14"/>
    <p:sldId id="478" r:id="rId15"/>
    <p:sldId id="477" r:id="rId16"/>
    <p:sldId id="311" r:id="rId17"/>
    <p:sldId id="488" r:id="rId18"/>
    <p:sldId id="534" r:id="rId19"/>
    <p:sldId id="535" r:id="rId20"/>
    <p:sldId id="537" r:id="rId21"/>
    <p:sldId id="536" r:id="rId22"/>
    <p:sldId id="538" r:id="rId23"/>
    <p:sldId id="542" r:id="rId24"/>
    <p:sldId id="543" r:id="rId25"/>
    <p:sldId id="539" r:id="rId26"/>
    <p:sldId id="540" r:id="rId27"/>
    <p:sldId id="541" r:id="rId28"/>
    <p:sldId id="533" r:id="rId2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890B4-D545-44B3-8989-67ACA1129F95}" v="7" dt="2021-11-16T07:50:45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>
      <p:cViewPr varScale="1">
        <p:scale>
          <a:sx n="108" d="100"/>
          <a:sy n="108" d="100"/>
        </p:scale>
        <p:origin x="1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1B070C3-9100-4E9E-97C6-1E602D2E25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604561-33BB-4CD1-A43C-C315B76396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F55F6E6-B8AC-4814-997A-178430A6D525}" type="datetimeFigureOut">
              <a:rPr lang="cs-CZ"/>
              <a:pPr>
                <a:defRPr/>
              </a:pPr>
              <a:t>16.11.2021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0259CCD6-681A-40C6-8FB6-7EA66ECA9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B1765CB3-2645-4911-9C1D-2E85C591C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AB8E68-BE0B-4D0B-9096-7BCDC9EE83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36BA09-B044-4024-ACA2-CB98EFD14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022A80-0170-482A-A69B-837F8ECCB9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4A914E81-8919-46F7-80F8-EA07865A4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07F3FDB4-E818-438D-B2BC-43EC6064A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49C7AE4E-59CC-4750-BC99-0B2C67597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306087-5D5C-4443-9FEE-D1D10959835E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9930DE-66A1-4B65-8399-E32A5D95A0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105345-10ED-41C0-9F1E-1176A30B5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299D1B-9688-4431-B7E0-D5114E948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7D542-D4A0-4738-9776-46EAD2FFF1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609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93EE45-6EF4-4A00-BB49-F7F98D96D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17951-82D5-4AA8-95FE-0EAA5E557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EECFA-B2DC-402A-98F9-517D23DFF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52A2C-B113-49B3-AE8D-81783F98A6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2751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3E926-B7D4-448F-9530-3BC6615E5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55CC09-A3C6-4A7E-A83E-65F831F20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48743B-7F54-4878-8BD6-DD10A9B86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E24A4-B0C4-423C-BB9D-EE5E849BEE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873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1C5474-3763-47E4-8A6E-041213ACD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E51843-299F-4308-903B-D56E3F3E7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12B828-5D32-427E-9167-9E810931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79A52-9724-4E30-9AEC-FF902D56F9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8411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2381A5-B0F6-46CE-BE7F-AC51175DD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AA022C-BC52-4BFF-932A-EBA3D132E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FB5F44-0F19-444A-BD3D-F001C5C05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658D9-8614-470C-A16B-C5E2E4F524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625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77D311-1B88-4225-ADBD-F60BA1669C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2F8BD-DF4A-45B9-B9FB-DF490D38D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9C67D1-470E-4BA2-899D-01CCAE487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D8381-7CFB-4355-9E45-34040A0132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678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9A647F-6ED5-4156-8AEC-4A32029BB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6AA94C-6680-4695-951D-967EAD1D51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84E504-3F7F-40A2-A099-E42A3DCF7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7A73E-D9F4-4CCE-BB41-DE934FFB21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37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6CD885-EC35-4342-98CE-36FACC4E2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B18371-A6B2-4A67-B88B-388AA12A94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BFD320-6430-46B2-871B-69D7DE495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B2904-D97E-48B9-BE55-72DFE6D737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686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F0B6D5-F9FA-42DC-B9AC-729110DCA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349720-869A-44DD-AE62-D35EBDFF7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115EA9-F0B7-431A-B182-F65571848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22EA4-19C4-4AF7-80A2-C8F9884522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769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1FD2BE-1DCA-468E-BB80-0165AC540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BCD9B-C18A-4C42-9F82-4A9EF1053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157BEA-04C9-4B45-A235-4182D5B0A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0A9F2-F614-45FC-B351-6C9F3DE559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46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21B48-0022-417E-92F8-449527C7F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77366F-ED95-4B2F-A91E-66E4021E2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E3E95F-31FE-4038-B0E3-419517156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FE2BA-CB54-49DD-91C0-466DD0DA33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520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CB4A080-A17F-4A06-AD6A-99D1F9B80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39958DB-441A-490B-BCCB-FB76B55FB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E306D7-3D3A-4980-A1EC-A41C0BAEAE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63300C-665C-4731-A473-E311FABB30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82C510-C2B9-4689-BF6A-13F446541B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2A4A92C-A732-40C2-97B9-F799AAAE2A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stavbycyklo.cz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DE1564F-060E-471C-99A1-F70F21F5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E9FCA12-4852-49FF-8127-67178A60EE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3048000"/>
            <a:ext cx="8991600" cy="1752600"/>
          </a:xfrm>
        </p:spPr>
        <p:txBody>
          <a:bodyPr/>
          <a:lstStyle/>
          <a:p>
            <a:pPr eaLnBrk="1" hangingPunct="1"/>
            <a:r>
              <a:rPr lang="cs-CZ" altLang="cs-CZ" sz="4000" dirty="0" err="1"/>
              <a:t>CykloVize</a:t>
            </a:r>
            <a:r>
              <a:rPr lang="cs-CZ" altLang="cs-CZ" sz="4000" dirty="0"/>
              <a:t> 2030</a:t>
            </a:r>
          </a:p>
          <a:p>
            <a:pPr eaLnBrk="1" hangingPunct="1"/>
            <a:r>
              <a:rPr lang="cs-CZ" altLang="cs-CZ" sz="4000" dirty="0"/>
              <a:t>a Olomoucký kraj</a:t>
            </a:r>
          </a:p>
          <a:p>
            <a:pPr eaLnBrk="1" hangingPunct="1"/>
            <a:endParaRPr lang="cs-CZ" altLang="cs-CZ" sz="4000" dirty="0"/>
          </a:p>
          <a:p>
            <a:pPr eaLnBrk="1" hangingPunct="1"/>
            <a:endParaRPr lang="cs-CZ" altLang="cs-CZ" sz="4000" dirty="0"/>
          </a:p>
          <a:p>
            <a:pPr eaLnBrk="1" hangingPunct="1"/>
            <a:r>
              <a:rPr lang="cs-CZ" altLang="cs-CZ" sz="2000" dirty="0" err="1"/>
              <a:t>Cyklokoordinátor</a:t>
            </a:r>
            <a:r>
              <a:rPr lang="cs-CZ" altLang="cs-CZ" sz="2000" dirty="0"/>
              <a:t> Olomouckého kraje</a:t>
            </a:r>
          </a:p>
          <a:p>
            <a:pPr eaLnBrk="1" hangingPunct="1"/>
            <a:r>
              <a:rPr lang="cs-CZ" altLang="cs-CZ" sz="2000" dirty="0"/>
              <a:t>Jaroslav Martinek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0A7AB7-03BD-4907-A36C-E56F6A9ED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632906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48BA7D0-1730-4586-BF50-47CE939EA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92821"/>
            <a:ext cx="8181975" cy="1131888"/>
          </a:xfrm>
        </p:spPr>
        <p:txBody>
          <a:bodyPr/>
          <a:lstStyle/>
          <a:p>
            <a:r>
              <a:rPr lang="cs-CZ" altLang="cs-CZ" sz="2000" b="1" u="sng" dirty="0"/>
              <a:t>Příklad mapování Moravské stezky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80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C2BB94A6-48BF-4F6D-8818-96B28C0F2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60457"/>
            <a:ext cx="8032750" cy="1089025"/>
          </a:xfrm>
        </p:spPr>
        <p:txBody>
          <a:bodyPr/>
          <a:lstStyle/>
          <a:p>
            <a:pPr algn="l"/>
            <a:r>
              <a:rPr lang="cs-CZ" altLang="cs-CZ" sz="1800" b="1" dirty="0">
                <a:solidFill>
                  <a:srgbClr val="C00000"/>
                </a:solidFill>
              </a:rPr>
              <a:t>Je zadána vyhledávající studie Horní Lipová – Ramzová - Ostružná</a:t>
            </a:r>
            <a:endParaRPr lang="cs-CZ" altLang="cs-CZ" sz="1800" b="1" dirty="0">
              <a:solidFill>
                <a:schemeClr val="tx1"/>
              </a:solidFill>
            </a:endParaRPr>
          </a:p>
        </p:txBody>
      </p:sp>
      <p:pic>
        <p:nvPicPr>
          <p:cNvPr id="35843" name="Picture 2" descr="Úpravy Moravská stezka">
            <a:extLst>
              <a:ext uri="{FF2B5EF4-FFF2-40B4-BE49-F238E27FC236}">
                <a16:creationId xmlns:a16="http://schemas.microsoft.com/office/drawing/2014/main" id="{77A4FBC3-C411-4301-BE23-FDB54579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>
            <a:fillRect/>
          </a:stretch>
        </p:blipFill>
        <p:spPr bwMode="auto">
          <a:xfrm>
            <a:off x="76199" y="2349482"/>
            <a:ext cx="3276601" cy="434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2">
            <a:extLst>
              <a:ext uri="{FF2B5EF4-FFF2-40B4-BE49-F238E27FC236}">
                <a16:creationId xmlns:a16="http://schemas.microsoft.com/office/drawing/2014/main" id="{535FCF89-6BAD-4D14-99D9-7B620C09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54" y="3015174"/>
            <a:ext cx="6273423" cy="215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CF7E226-9325-491A-84BA-40604C7AC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687" y="318804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9">
            <a:extLst>
              <a:ext uri="{FF2B5EF4-FFF2-40B4-BE49-F238E27FC236}">
                <a16:creationId xmlns:a16="http://schemas.microsoft.com/office/drawing/2014/main" id="{B8FC5058-5FC1-4919-B5F5-826533721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50692"/>
            <a:ext cx="8358187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1800" dirty="0"/>
              <a:t>CT 4 - budoucí možností přeložení trasy 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/>
              <a:t>Nutná spolupráce s Povodím Moravy (jednání proběhne dne 25. 10. 2021)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/>
              <a:t>Dobudování 800 m cyklostezky (zařídí obec Bludov)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1648E8C-67F5-4485-8D2F-24CE69B29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448" y="2769108"/>
            <a:ext cx="4139414" cy="36424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013A59-997E-43DC-893A-E37927A6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6000"/>
            <a:ext cx="4876800" cy="343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68E522D-9471-4E99-8360-86A5D188D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687" y="318804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63640A-8A26-41A8-BEA6-B86D4ADCAAF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9235" y="2335715"/>
            <a:ext cx="3703638" cy="30178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i="1" dirty="0"/>
              <a:t> </a:t>
            </a:r>
            <a:endParaRPr lang="cs-CZ" dirty="0"/>
          </a:p>
          <a:p>
            <a:pPr>
              <a:defRPr/>
            </a:pPr>
            <a:endParaRPr lang="cs-CZ" b="1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5168434-A448-4C13-961C-A136774C5A98}"/>
              </a:ext>
            </a:extLst>
          </p:cNvPr>
          <p:cNvSpPr txBox="1">
            <a:spLocks/>
          </p:cNvSpPr>
          <p:nvPr/>
        </p:nvSpPr>
        <p:spPr>
          <a:xfrm>
            <a:off x="228600" y="2482472"/>
            <a:ext cx="8991600" cy="4987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cs-CZ" sz="1800" dirty="0"/>
          </a:p>
        </p:txBody>
      </p:sp>
      <p:pic>
        <p:nvPicPr>
          <p:cNvPr id="5" name="Obrázek 4" descr="Obsah obrázku strom, exteriér, silnice, tráva&#10;&#10;Popis byl vytvořen automaticky">
            <a:extLst>
              <a:ext uri="{FF2B5EF4-FFF2-40B4-BE49-F238E27FC236}">
                <a16:creationId xmlns:a16="http://schemas.microsoft.com/office/drawing/2014/main" id="{DB52CC65-8551-4009-871A-2E3DDDDC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" y="2895600"/>
            <a:ext cx="4245006" cy="2916068"/>
          </a:xfrm>
          <a:prstGeom prst="rect">
            <a:avLst/>
          </a:prstGeom>
        </p:spPr>
      </p:pic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43398973-7C67-4F40-99ED-062BA620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731856"/>
            <a:ext cx="4612396" cy="3243556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832A05C8-C578-4F13-8819-E131F5DCA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687" y="318804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FE2C405-29B8-4300-81C7-E21437043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50692"/>
            <a:ext cx="9031996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1800" dirty="0"/>
              <a:t>CT 4 - budoucí možností přeložení trasy 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/>
              <a:t>Spolupráce se Státním pozemkovým úřadem (jednání proběhlo dne 8. 10. 2021)</a:t>
            </a:r>
          </a:p>
          <a:p>
            <a:pPr marL="285750" indent="-285750">
              <a:buFontTx/>
              <a:buChar char="-"/>
              <a:defRPr/>
            </a:pPr>
            <a:r>
              <a:rPr lang="cs-CZ" sz="1800" dirty="0"/>
              <a:t>Dobudování 1500 m cyklostezky (zařídí obec Moravičany)</a:t>
            </a:r>
          </a:p>
        </p:txBody>
      </p:sp>
    </p:spTree>
    <p:extLst>
      <p:ext uri="{BB962C8B-B14F-4D97-AF65-F5344CB8AC3E}">
        <p14:creationId xmlns:p14="http://schemas.microsoft.com/office/powerpoint/2010/main" val="97454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FB488E9-0FF4-46C7-8B5A-26C743295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3502"/>
            <a:ext cx="8534400" cy="11334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 algn="l">
              <a:buFontTx/>
              <a:buChar char="-"/>
              <a:defRPr/>
            </a:pPr>
            <a:r>
              <a:rPr lang="cs-CZ" sz="2000" dirty="0"/>
              <a:t>Spolupráce se Státním pozemkovým úřadem (jednání proběhlo dne 8. 10. 2021)</a:t>
            </a:r>
          </a:p>
          <a:p>
            <a:pPr>
              <a:defRPr/>
            </a:pPr>
            <a:endParaRPr lang="cs-CZ" sz="2400" kern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E250E9-382A-42D1-8817-2567B104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9144000" cy="414904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97CFEF2-D5B9-4668-88B7-BDE602D0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9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8C7B0FF1-BBA6-42EA-8780-1A5932B1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769266"/>
            <a:ext cx="3886199" cy="930275"/>
          </a:xfrm>
          <a:prstGeom prst="rect">
            <a:avLst/>
          </a:prstGeom>
          <a:noFill/>
          <a:ln>
            <a:noFill/>
          </a:ln>
        </p:spPr>
        <p:txBody>
          <a:bodyPr lIns="0" tIns="34290" rIns="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82588" indent="-182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66738" indent="-182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749300" indent="-182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931863" indent="-182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890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462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034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60663" indent="-182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cs-CZ" sz="1600" dirty="0"/>
              <a:t>Seznam úseků B11, které by byly v dohledné době realizovatelné, ale je problém s financováním, např.</a:t>
            </a:r>
          </a:p>
          <a:p>
            <a:pPr marL="171450" indent="-171450">
              <a:defRPr/>
            </a:pPr>
            <a:r>
              <a:rPr lang="cs-CZ" sz="1600" dirty="0"/>
              <a:t>Kožušany - směr Nemilany</a:t>
            </a:r>
          </a:p>
          <a:p>
            <a:pPr marL="171450" indent="-171450">
              <a:defRPr/>
            </a:pPr>
            <a:r>
              <a:rPr lang="cs-CZ" sz="1600" dirty="0"/>
              <a:t>Řimice – Mladeč</a:t>
            </a:r>
          </a:p>
          <a:p>
            <a:pPr marL="171450" indent="-171450">
              <a:defRPr/>
            </a:pPr>
            <a:r>
              <a:rPr lang="cs-CZ" sz="1600" dirty="0"/>
              <a:t>Staměřice – Skoky</a:t>
            </a:r>
          </a:p>
          <a:p>
            <a:pPr marL="171450" indent="-171450">
              <a:defRPr/>
            </a:pPr>
            <a:r>
              <a:rPr lang="cs-CZ" sz="1600" dirty="0"/>
              <a:t>Dolní Újezd - Lipník nad Bečvou</a:t>
            </a:r>
          </a:p>
          <a:p>
            <a:pPr marL="171450" indent="-171450">
              <a:defRPr/>
            </a:pPr>
            <a:r>
              <a:rPr lang="cs-CZ" sz="1600" dirty="0"/>
              <a:t>atd.....</a:t>
            </a:r>
          </a:p>
          <a:p>
            <a:pPr eaLnBrk="1" hangingPunct="1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 panose="020F0502020204030204" pitchFamily="34" charset="0"/>
              <a:buChar char=" "/>
              <a:defRPr/>
            </a:pPr>
            <a:endParaRPr lang="cs-CZ" altLang="cs-CZ" sz="1200" b="1" dirty="0">
              <a:solidFill>
                <a:srgbClr val="C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B91DE74-37C8-44EA-BB39-8BC640782F9F}"/>
              </a:ext>
            </a:extLst>
          </p:cNvPr>
          <p:cNvSpPr/>
          <p:nvPr/>
        </p:nvSpPr>
        <p:spPr>
          <a:xfrm>
            <a:off x="4571260" y="1773175"/>
            <a:ext cx="4572000" cy="671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Elegantní řešení podpořeno Olomouckým krajem: úsek Dolany - Bělkovice-Lašťany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ED82A6-E0A6-4434-8AE8-5A839DEAC56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/>
          <a:stretch/>
        </p:blipFill>
        <p:spPr bwMode="auto">
          <a:xfrm rot="5400000">
            <a:off x="4783046" y="2878046"/>
            <a:ext cx="4105150" cy="3245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7C15BC9-757F-4871-BC11-69B160D2C9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3" y="4068358"/>
            <a:ext cx="4420477" cy="2484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FC81075-03C8-425A-B402-BC6A3242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687" y="318804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7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1CFECA20-CF80-4204-88E1-6FBD03152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7543800" cy="1131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s-CZ" sz="1800" b="1" dirty="0"/>
              <a:t>Zamezení rizika vzniku bariér cyklistické dopravy při novostavbách a rekonstrukcí na státních komunikacích a při realizaci velkých železničních staveb atd.</a:t>
            </a:r>
            <a:endParaRPr lang="cs-CZ" sz="1800" kern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8537E8-78E4-4FB4-A0C4-2E0E55258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4104675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4AD6E1A-4F81-48AA-BCBF-1F2068001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2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4815AB50-2995-4110-BA40-D6A678468503}"/>
              </a:ext>
            </a:extLst>
          </p:cNvPr>
          <p:cNvSpPr/>
          <p:nvPr/>
        </p:nvSpPr>
        <p:spPr>
          <a:xfrm>
            <a:off x="114300" y="24662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/>
              <a:t>Spolupráce s ŘSD </a:t>
            </a:r>
            <a:r>
              <a:rPr lang="cs-CZ" dirty="0"/>
              <a:t>- návrh kompenzačních opatření při výstavbě D55 Olomouc - Přerov</a:t>
            </a:r>
            <a:endParaRPr lang="cs-CZ" sz="1600" dirty="0"/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cs-CZ" dirty="0">
              <a:ea typeface="Times New Roman" panose="020206030504050203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EEA68BE-6B15-4022-8F46-88BCB431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4740"/>
            <a:ext cx="9144000" cy="338881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Projektová připravenost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D693F7E-FE1C-47B0-A92F-1B1BB335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7543800" cy="1131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s-CZ" sz="1800" b="1" dirty="0"/>
              <a:t>Zamezení rizika vzniku bariér cyklistické dopravy při novostavbách a rekonstrukcí na státních komunikacích a při realizaci velkých železničních staveb atd.</a:t>
            </a:r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246485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Problémy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D693F7E-FE1C-47B0-A92F-1B1BB335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7543800" cy="1131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s-CZ" sz="1800" b="1" dirty="0"/>
              <a:t>„Padá“ cyklostezka Bečva</a:t>
            </a:r>
            <a:endParaRPr lang="cs-CZ" sz="1800" kern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51FC9B-FE46-44FE-91D3-6BA820D1F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58257"/>
            <a:ext cx="7808841" cy="3592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878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Cyklotrasa 5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D693F7E-FE1C-47B0-A92F-1B1BB335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7543800" cy="1131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s-CZ" sz="1800" b="1" dirty="0"/>
              <a:t>Naše proměna</a:t>
            </a:r>
            <a:endParaRPr lang="cs-CZ" sz="1800" kern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08949D-0708-4BF7-B3DF-033A9053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3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4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DE1564F-060E-471C-99A1-F70F21F5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24E730-A879-497C-93D1-337B1B32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4321114" cy="5105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4CCF27-11F8-4FF5-9ABA-626FBC81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523999"/>
            <a:ext cx="4572000" cy="479286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0CB043C-2BAC-43B0-B248-00673933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304800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cs-CZ" altLang="cs-CZ" sz="2000" b="1" u="sng" kern="0" dirty="0"/>
              <a:t>Strategická podpora cyklistické dopravy </a:t>
            </a:r>
          </a:p>
          <a:p>
            <a:pPr algn="r"/>
            <a:r>
              <a:rPr lang="cs-CZ" altLang="cs-CZ" sz="2000" b="1" u="sng" kern="0" dirty="0"/>
              <a:t>v Olomouckém kraji</a:t>
            </a:r>
            <a:br>
              <a:rPr lang="cs-CZ" altLang="cs-CZ" kern="0" dirty="0"/>
            </a:br>
            <a:endParaRPr lang="cs-CZ" altLang="cs-CZ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70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Cyklotrasa 5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D693F7E-FE1C-47B0-A92F-1B1BB335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7543800" cy="1131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s-CZ" sz="1800" b="1" dirty="0"/>
              <a:t>Naše proměna</a:t>
            </a:r>
            <a:endParaRPr lang="cs-CZ" sz="1800" kern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DCEBE5-4A94-473C-BFA8-28272F1D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" y="2503488"/>
            <a:ext cx="4544227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EFBB3D59-3475-47AF-B3D3-A9588E42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98" y="2503488"/>
            <a:ext cx="4276694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08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Cyklotrasa 5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3639D7-42F1-4C91-8C8B-A23C004F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34" y="1482571"/>
            <a:ext cx="8013931" cy="51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Cyklotrasa 5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D693F7E-FE1C-47B0-A92F-1B1BB335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71600"/>
            <a:ext cx="7543800" cy="11318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cs-CZ" sz="1800" b="1" dirty="0"/>
              <a:t>Naše proměna</a:t>
            </a:r>
            <a:endParaRPr lang="cs-CZ" sz="1800" kern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F177EF-690A-42D1-9D06-3024BCC53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9144000" cy="40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9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Proč je tady ten snímek?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18C076-3D21-4C07-917F-27BF68F7E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430087" cy="530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Proč je tady ten snímek?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45326B-BEE1-450C-93F5-83086A47F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371600"/>
            <a:ext cx="728296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0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Navazující aktivity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8926EF3-F901-4CAF-B1D0-DCB75159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4646799" cy="24570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BFF7F8-DFE6-4897-A503-B8069B9F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343" y="1447800"/>
            <a:ext cx="4511682" cy="499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3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Navazující aktivity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E6B4D1-2DDF-4157-866C-5FD1B5AA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23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2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EF8E2CE-9E83-4518-B2F9-90FE0675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39712"/>
            <a:ext cx="8181975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u="sng" kern="0" dirty="0"/>
              <a:t>Navazující aktivity</a:t>
            </a:r>
            <a:endParaRPr lang="cs-CZ" altLang="cs-CZ" sz="1800" b="1" kern="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5740CC-1093-48C3-8B80-E79A546F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421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09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DE1564F-060E-471C-99A1-F70F21F5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E9FCA12-4852-49FF-8127-67178A60EE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3048000"/>
            <a:ext cx="8991600" cy="1752600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Děkuji za pozornost</a:t>
            </a:r>
          </a:p>
          <a:p>
            <a:pPr eaLnBrk="1" hangingPunct="1"/>
            <a:endParaRPr lang="cs-CZ" altLang="cs-CZ" sz="4000" dirty="0"/>
          </a:p>
          <a:p>
            <a:pPr eaLnBrk="1" hangingPunct="1"/>
            <a:endParaRPr lang="cs-CZ" altLang="cs-CZ" sz="4000" dirty="0"/>
          </a:p>
          <a:p>
            <a:pPr eaLnBrk="1" hangingPunct="1"/>
            <a:r>
              <a:rPr lang="cs-CZ" altLang="cs-CZ" sz="2000" dirty="0" err="1"/>
              <a:t>Cyklokoordinátor</a:t>
            </a:r>
            <a:r>
              <a:rPr lang="cs-CZ" altLang="cs-CZ" sz="2000" dirty="0"/>
              <a:t> Olomouckého kraje</a:t>
            </a:r>
          </a:p>
          <a:p>
            <a:pPr eaLnBrk="1" hangingPunct="1"/>
            <a:r>
              <a:rPr lang="cs-CZ" altLang="cs-CZ" sz="2000" dirty="0"/>
              <a:t>Jaroslav Martinek, 602 503 617, </a:t>
            </a:r>
            <a:r>
              <a:rPr lang="cs-CZ" altLang="cs-CZ" sz="2000" err="1"/>
              <a:t>jarda</a:t>
            </a:r>
            <a:r>
              <a:rPr lang="cs-CZ" altLang="cs-CZ" sz="2000"/>
              <a:t>@dobramesta.cz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50377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61B07A0-0877-409D-916A-B3E914427E54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543800" cy="11318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sz="2000" b="1" u="sng" dirty="0"/>
              <a:t>Návaznost na Koncepci městské a aktivní mobility pro období 2021 – 2030: </a:t>
            </a:r>
            <a:r>
              <a:rPr lang="cs-CZ" sz="2000" b="1" u="sng" dirty="0">
                <a:hlinkClick r:id="rId2"/>
              </a:rPr>
              <a:t>http://stavbycyklo.cz/</a:t>
            </a:r>
            <a:r>
              <a:rPr lang="cs-CZ" sz="2000" b="1" u="sng" dirty="0"/>
              <a:t> 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DC02C2-3934-4B1B-882A-6F278E62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209800"/>
            <a:ext cx="8953500" cy="44988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0D7C20-64AA-4401-A574-55D8FCA70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8001000" cy="5117448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5CDC697-42DA-4968-97AE-9727EB446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512" y="216552"/>
            <a:ext cx="8181975" cy="1131888"/>
          </a:xfrm>
        </p:spPr>
        <p:txBody>
          <a:bodyPr/>
          <a:lstStyle/>
          <a:p>
            <a:pPr algn="r"/>
            <a:r>
              <a:rPr lang="cs-CZ" altLang="cs-CZ" sz="2000" b="1" u="sng" dirty="0"/>
              <a:t>Vedení cyklotras </a:t>
            </a:r>
            <a:br>
              <a:rPr lang="cs-CZ" altLang="cs-CZ" sz="2000" b="1" u="sng" dirty="0"/>
            </a:br>
            <a:r>
              <a:rPr lang="cs-CZ" altLang="cs-CZ" sz="2000" b="1" u="sng" dirty="0"/>
              <a:t>(dopravní síť pro cyklisty)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5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D6A306-E9E5-4AAE-A145-610341E6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" y="1401912"/>
            <a:ext cx="9144000" cy="545608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4FCDB7F-A10E-491B-8959-1ACE7416E4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381000"/>
            <a:ext cx="8181975" cy="1131888"/>
          </a:xfrm>
        </p:spPr>
        <p:txBody>
          <a:bodyPr/>
          <a:lstStyle/>
          <a:p>
            <a:r>
              <a:rPr lang="cs-CZ" altLang="cs-CZ" sz="2000" b="1" u="sng" dirty="0"/>
              <a:t>Počet km cyklostezek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8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0FDEED-55CC-40E7-95CE-3E589E56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5" y="1371600"/>
            <a:ext cx="8827129" cy="516086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2E3D890-1015-4F7E-BC44-977C96A65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381000"/>
            <a:ext cx="8181975" cy="1131888"/>
          </a:xfrm>
        </p:spPr>
        <p:txBody>
          <a:bodyPr/>
          <a:lstStyle/>
          <a:p>
            <a:r>
              <a:rPr lang="cs-CZ" altLang="cs-CZ" sz="2000" b="1" u="sng" dirty="0"/>
              <a:t>Počet km cyklostezek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77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FC7ECDB-37C3-4E74-B4C5-B2B93CCA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7" y="1371600"/>
            <a:ext cx="9144000" cy="523027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32CB0ED-7AE3-4B7C-A1E1-D012F3651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92821"/>
            <a:ext cx="8181975" cy="1131888"/>
          </a:xfrm>
        </p:spPr>
        <p:txBody>
          <a:bodyPr/>
          <a:lstStyle/>
          <a:p>
            <a:r>
              <a:rPr lang="cs-CZ" altLang="cs-CZ" sz="2000" b="1" u="sng" dirty="0"/>
              <a:t>Plány na výstavbu cyklostezek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38009B4-3866-497B-B210-9F55DBFF7B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9940"/>
            <a:ext cx="5410200" cy="380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1111CB1-CFAA-44AA-890E-5A18D58156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062" y="2461725"/>
            <a:ext cx="3048000" cy="16367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147B1FB-342E-4F24-A7A0-4EB4EBA4C12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574" y="4558877"/>
            <a:ext cx="3228975" cy="1280636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813622F-816B-46B2-94F5-D2C6301F9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2281" y="244021"/>
            <a:ext cx="8181975" cy="1131888"/>
          </a:xfrm>
        </p:spPr>
        <p:txBody>
          <a:bodyPr/>
          <a:lstStyle/>
          <a:p>
            <a:pPr algn="r"/>
            <a:r>
              <a:rPr lang="cs-CZ" altLang="cs-CZ" sz="2000" b="1" u="sng" dirty="0"/>
              <a:t>Plány na výstavbu cyklostezek</a:t>
            </a:r>
            <a:br>
              <a:rPr lang="cs-CZ" altLang="cs-CZ" sz="2000" b="1" u="sng" dirty="0"/>
            </a:br>
            <a:r>
              <a:rPr lang="cs-CZ" altLang="cs-CZ" sz="2000" b="1" u="sng" dirty="0"/>
              <a:t>Detail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77080A3A-2B9E-4407-B357-C5EFDAA7E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92821"/>
            <a:ext cx="8181975" cy="1131888"/>
          </a:xfrm>
        </p:spPr>
        <p:txBody>
          <a:bodyPr/>
          <a:lstStyle/>
          <a:p>
            <a:r>
              <a:rPr lang="cs-CZ" altLang="cs-CZ" sz="2000" b="1" u="sng" dirty="0"/>
              <a:t>Plány na výstavbu cyklostezek</a:t>
            </a:r>
            <a:br>
              <a:rPr lang="cs-CZ" altLang="cs-CZ" dirty="0"/>
            </a:br>
            <a:endParaRPr lang="cs-CZ" alt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F782164-89FC-4AAD-BED8-4797D816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24709"/>
            <a:ext cx="856890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059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350</Words>
  <Application>Microsoft Office PowerPoint</Application>
  <PresentationFormat>Předvádění na obrazovce (4:3)</PresentationFormat>
  <Paragraphs>65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Tahoma</vt:lpstr>
      <vt:lpstr>Výchozí návrh</vt:lpstr>
      <vt:lpstr> </vt:lpstr>
      <vt:lpstr> </vt:lpstr>
      <vt:lpstr>Prezentace aplikace PowerPoint</vt:lpstr>
      <vt:lpstr>Vedení cyklotras  (dopravní síť pro cyklisty) </vt:lpstr>
      <vt:lpstr>Počet km cyklostezek </vt:lpstr>
      <vt:lpstr>Počet km cyklostezek </vt:lpstr>
      <vt:lpstr>Plány na výstavbu cyklostezek </vt:lpstr>
      <vt:lpstr>Plány na výstavbu cyklostezek Detail </vt:lpstr>
      <vt:lpstr>Plány na výstavbu cyklostezek </vt:lpstr>
      <vt:lpstr>Příklad mapování Moravské stezky </vt:lpstr>
      <vt:lpstr>Je zadána vyhledávající studie Horní Lipová – Ramzová - Ostružná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Jana</dc:creator>
  <cp:lastModifiedBy>Jaroslav Martinek</cp:lastModifiedBy>
  <cp:revision>125</cp:revision>
  <dcterms:created xsi:type="dcterms:W3CDTF">2008-01-15T11:19:01Z</dcterms:created>
  <dcterms:modified xsi:type="dcterms:W3CDTF">2021-11-16T08:06:01Z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>Šablona prezentace s logem - Č</vt:lpwstr>
  </property>
  <property fmtid="{D5CDD505-2E9C-101B-9397-08002B2CF9AE}" pid="3" name="Status">
    <vt:lpwstr/>
  </property>
</Properties>
</file>