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2" r:id="rId6"/>
    <p:sldId id="264" r:id="rId7"/>
    <p:sldId id="265" r:id="rId8"/>
    <p:sldId id="266" r:id="rId9"/>
    <p:sldId id="269" r:id="rId10"/>
    <p:sldId id="267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E5E92F-C4CA-45CB-B987-9C8AA56F293F}" type="datetime1">
              <a:rPr lang="cs-CZ" smtClean="0"/>
              <a:t>15.11.2021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F59186-6CE2-4077-ACF9-A75BDDB22B64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8ED4C5-0646-447A-8EB8-76764733D294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09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22185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67143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6590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981115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41372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98320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3DA843-631E-4B3D-B66B-0E5E29C66FF5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496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F67A0F-BFEA-44A3-800D-C0FCD87F815C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994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740587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A61272-8CAF-4044-8F7D-81C4E5BB03A7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10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221047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137A4D-BC09-499D-949E-E5C4EC761036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542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8DBDF6-AF2A-4134-B37A-B6C71B20EFDE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799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71429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15C690-1224-4D2D-A5CE-E3C11E6901EC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777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C834C6-3279-4E6D-95E5-CFADB1EEB8C2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54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83166F70-7B8A-41E1-8814-9D3295330B59}" type="datetime1">
              <a:rPr lang="cs-CZ" noProof="0" smtClean="0"/>
              <a:t>15.11.2021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390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pos="117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orient="horz" pos="888" userDrawn="1">
          <p15:clr>
            <a:srgbClr val="F26B43"/>
          </p15:clr>
        </p15:guide>
        <p15:guide id="7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rop.mmr.cz/cs/zadatele-a-prijemci/dokumenty/zakladni-dokumenty/ostatni-dokumenty/dokumenty-podpora-udrzitelne-dopravy/karta-souladu-projektu-s-principy-udrzitelne-mobil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mas@regionpoodr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5686" y="2691539"/>
            <a:ext cx="9163388" cy="2098216"/>
          </a:xfrm>
        </p:spPr>
        <p:txBody>
          <a:bodyPr rtlCol="0">
            <a:noAutofit/>
          </a:bodyPr>
          <a:lstStyle/>
          <a:p>
            <a:pPr rtl="0"/>
            <a:r>
              <a:rPr lang="cs-CZ" sz="5400" dirty="0"/>
              <a:t>Možnosti finanční podpory infrastruktury pro </a:t>
            </a:r>
            <a:r>
              <a:rPr lang="cs-CZ" sz="5400" dirty="0" err="1"/>
              <a:t>cyklodopravu</a:t>
            </a:r>
            <a:r>
              <a:rPr lang="cs-CZ" sz="5400" dirty="0"/>
              <a:t> </a:t>
            </a:r>
            <a:br>
              <a:rPr lang="cs-CZ" sz="5400" dirty="0"/>
            </a:br>
            <a:r>
              <a:rPr lang="cs-CZ" sz="5400" dirty="0"/>
              <a:t>v CLLD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509" y="5678295"/>
            <a:ext cx="3911880" cy="1052119"/>
          </a:xfrm>
        </p:spPr>
        <p:txBody>
          <a:bodyPr rtlCol="0"/>
          <a:lstStyle/>
          <a:p>
            <a:pPr rtl="0"/>
            <a:r>
              <a:rPr lang="cs-CZ" dirty="0"/>
              <a:t>Jeseník nad Odrou</a:t>
            </a:r>
          </a:p>
          <a:p>
            <a:pPr rtl="0"/>
            <a:r>
              <a:rPr lang="cs-CZ" dirty="0"/>
              <a:t>16.11.2021</a:t>
            </a:r>
          </a:p>
          <a:p>
            <a:pPr rtl="0"/>
            <a:endParaRPr lang="cs-CZ" dirty="0"/>
          </a:p>
        </p:txBody>
      </p:sp>
      <p:pic>
        <p:nvPicPr>
          <p:cNvPr id="1028" name="Picture 4" descr="Může jít o obrázek one or more people , people riding bicycles , people standing , bicycle a outdoors">
            <a:extLst>
              <a:ext uri="{FF2B5EF4-FFF2-40B4-BE49-F238E27FC236}">
                <a16:creationId xmlns:a16="http://schemas.microsoft.com/office/drawing/2014/main" id="{1D338634-3819-4D87-A15C-F80E8CB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47" y="2924439"/>
            <a:ext cx="4205681" cy="31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yklodoprava — Všechny články — PražskýDEN.cz">
            <a:extLst>
              <a:ext uri="{FF2B5EF4-FFF2-40B4-BE49-F238E27FC236}">
                <a16:creationId xmlns:a16="http://schemas.microsoft.com/office/drawing/2014/main" id="{3BAE120F-B327-466E-B3F5-E4A8D5E7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82" y="4693294"/>
            <a:ext cx="2863885" cy="17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1649C7-72FD-4F03-91F7-5AA781A06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920" y="137726"/>
            <a:ext cx="6911654" cy="8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AD12F-734E-4018-ABD9-CAE1521C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9" y="528218"/>
            <a:ext cx="10972641" cy="1400530"/>
          </a:xfrm>
        </p:spPr>
        <p:txBody>
          <a:bodyPr>
            <a:normAutofit fontScale="90000"/>
          </a:bodyPr>
          <a:lstStyle/>
          <a:p>
            <a:r>
              <a:rPr lang="cs-CZ" dirty="0"/>
              <a:t>Vize strategie CLLD </a:t>
            </a:r>
            <a:br>
              <a:rPr lang="cs-CZ" dirty="0"/>
            </a:br>
            <a:r>
              <a:rPr lang="cs-CZ" dirty="0"/>
              <a:t>MAS Regionu Poodří pro období 2021 – 2027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87B5D-59B9-4172-A39E-982ABB8E6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cs-CZ" i="1" dirty="0"/>
              <a:t>„Poodří – dynamický region“ Území působnosti MAS Regionu Poodří se rozprostírá v regionu s osobitým krajinným rázem, jejichž hlavní osu tvoří meandrující řeka Odra. A právě tak jako je dynamická řeka Odra je i dynamický náš region Poodří, který stejně tak přijímá nové výzvy, nebojí se překážek a směřuje k udržitelnému rozvoji svého území. </a:t>
            </a:r>
          </a:p>
          <a:p>
            <a:pPr marL="82296" indent="0" algn="just">
              <a:buNone/>
            </a:pPr>
            <a:r>
              <a:rPr lang="cs-CZ" i="1" dirty="0"/>
              <a:t>Region Poodří je místem, jehož obyvatelé žijí spokojeně, protože jsou naplňovány všechny jejich potřeby. Obyvatelé žijí v obcích s plnou občanskou vybaveností, s širokou nabídkou služeb a kvalitní infrastrukturou a ve zdravém životním prostředí. Region je oblastí se stabilní, konkurenceschopnou a diverzifikovanou ekonomikou, ve které se snoubí inovativní a chytrá řešení s tradičními procesy. Poodří je regionem, jež svým obyvatelům nabízí široké uplatnění na trhu práce, ale také aktivní i pasivní rekreační vyžití. V dynamické regionu Poodří je stabilní populace obyvatelstva s vysokým lidským a sociálním kapitálem</a:t>
            </a:r>
            <a:r>
              <a:rPr lang="cs-CZ" dirty="0"/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DFB280-4446-439B-A51F-30B047CE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2116" y="2760846"/>
            <a:ext cx="2628939" cy="17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0E50C-A07F-4FDA-92E8-F3A07D0C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část strategie CLLD 21+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5DF7D-5621-4607-93EF-6700D0903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171" y="1551963"/>
            <a:ext cx="7039761" cy="335559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Specifický cíl 1.3: Rozvinutá kvalitativně a kvantitativně adekvátní infrastruktura v regionu</a:t>
            </a:r>
          </a:p>
          <a:p>
            <a:pPr marL="82296" indent="0">
              <a:buNone/>
            </a:pPr>
            <a:endParaRPr lang="cs-CZ" dirty="0"/>
          </a:p>
          <a:p>
            <a:pPr lvl="1"/>
            <a:r>
              <a:rPr lang="cs-CZ" dirty="0"/>
              <a:t>Opatření 1.3.1: Zajištění bezpečné a udržitelné dopravy včetně cyklo-dopravy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Aktivity:</a:t>
            </a:r>
          </a:p>
          <a:p>
            <a:pPr lvl="3"/>
            <a:r>
              <a:rPr lang="cs-CZ" dirty="0"/>
              <a:t>Investice do infrastruktury pro cyklistickou dopravu (výstavba a rekonstrukce cyklostezek, jejich napojení na stávající cyklostezky a další rozvoj)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5992C7-89D7-43D1-9EF1-3403F275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331" y="1753298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CDF66C-0B45-4811-BA59-4CB66842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36" y="4735787"/>
            <a:ext cx="2922340" cy="1951092"/>
          </a:xfrm>
          <a:prstGeom prst="rect">
            <a:avLst/>
          </a:prstGeom>
        </p:spPr>
      </p:pic>
      <p:pic>
        <p:nvPicPr>
          <p:cNvPr id="2050" name="Picture 2" descr="Kudy z nudy - Vyzkoušejte novinky letošní cyklistické sezóny">
            <a:extLst>
              <a:ext uri="{FF2B5EF4-FFF2-40B4-BE49-F238E27FC236}">
                <a16:creationId xmlns:a16="http://schemas.microsoft.com/office/drawing/2014/main" id="{1E3484D3-9970-49DA-991E-01CA555B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15" y="4735787"/>
            <a:ext cx="2942629" cy="19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Cyklistické túry v Rakousku">
            <a:extLst>
              <a:ext uri="{FF2B5EF4-FFF2-40B4-BE49-F238E27FC236}">
                <a16:creationId xmlns:a16="http://schemas.microsoft.com/office/drawing/2014/main" id="{B49E8B56-0F8A-4B68-8696-9FE0981E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11" y="4735787"/>
            <a:ext cx="2931969" cy="19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C7E83-11AC-48DD-8F52-BAD86F29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33" y="257939"/>
            <a:ext cx="9778767" cy="1383464"/>
          </a:xfrm>
        </p:spPr>
        <p:txBody>
          <a:bodyPr/>
          <a:lstStyle/>
          <a:p>
            <a:r>
              <a:rPr lang="cs-CZ" dirty="0"/>
              <a:t>CLLD v Integrovaném regionálním operačním programu 2021 – 2027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3DA9B-F5C1-4C82-87C2-DC30B909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Specifický cíl 5.1</a:t>
            </a:r>
            <a:r>
              <a:rPr lang="cs-CZ" u="sng" dirty="0"/>
              <a:t>: </a:t>
            </a:r>
            <a:r>
              <a:rPr lang="cs-CZ" i="0" u="sng" strike="noStrike" baseline="0" dirty="0">
                <a:latin typeface="+mn-lt"/>
              </a:rPr>
              <a:t>Podpora integrovaného a inkluzivního sociálního, hospodářského a environmentálního místního rozvoje, kultury, přírodního dědictví, udržitelného cestovního ruchu a bezpečnosti v jiných než městských oblastech</a:t>
            </a:r>
          </a:p>
          <a:p>
            <a:endParaRPr lang="cs-CZ" u="sng" dirty="0">
              <a:latin typeface="+mn-lt"/>
            </a:endParaRPr>
          </a:p>
          <a:p>
            <a:r>
              <a:rPr lang="cs-CZ" dirty="0">
                <a:latin typeface="+mn-lt"/>
              </a:rPr>
              <a:t>Aktivita: </a:t>
            </a:r>
            <a:r>
              <a:rPr lang="cs-CZ" b="1" i="0" u="none" strike="noStrike" baseline="0" dirty="0">
                <a:latin typeface="+mn-lt"/>
              </a:rPr>
              <a:t>Infrastruktura pro cyklistickou dopravu </a:t>
            </a:r>
            <a:endParaRPr lang="cs-CZ" b="0" i="0" u="none" strike="noStrike" baseline="0" dirty="0">
              <a:latin typeface="+mn-lt"/>
            </a:endParaRPr>
          </a:p>
          <a:p>
            <a:pPr lvl="1"/>
            <a:r>
              <a:rPr lang="cs-CZ" b="0" i="0" u="none" strike="noStrike" baseline="0" dirty="0">
                <a:latin typeface="+mn-lt"/>
              </a:rPr>
              <a:t>výstavba, modernizace a rekonstrukce vyhrazených komunikací pro cyklisty sloužících k dopravě do zaměstnání, škol a za službami, nebo napojující se na stávající komunikace pro cyklisty, včetně doprovodné infrastruktury; </a:t>
            </a:r>
          </a:p>
          <a:p>
            <a:pPr lvl="1"/>
            <a:r>
              <a:rPr lang="cs-CZ" b="0" i="0" u="none" strike="noStrike" baseline="0" dirty="0">
                <a:latin typeface="+mn-lt"/>
              </a:rPr>
              <a:t>realizace doprovodné cyklistické infrastruktury při vyhrazených komunikacích pro cyklisty s vysokou intenzitou dopravy. </a:t>
            </a:r>
          </a:p>
          <a:p>
            <a:endParaRPr lang="cs-CZ" u="sng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3CEF1F-8809-481E-8A08-F57856A6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39" y="5422127"/>
            <a:ext cx="2356074" cy="13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4D90A-06CF-4D6E-8D7D-2A3ACC422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b="0" i="0" u="none" strike="noStrike" baseline="0" dirty="0">
                <a:latin typeface="+mn-lt"/>
              </a:rPr>
              <a:t>Aktivity infrastruktura pro bezpečnou nemotorovou dopravu a infrastruktura pro cyklistickou dopravu: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latin typeface="+mn-lt"/>
              </a:rPr>
              <a:t>Žadatel dokládá Kartu souladu projektu s principy udržitelné mobility.  (vzor - 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zadatele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-a-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zakladni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-dokumenty/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ostatni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-dokumenty/dokumenty-podpora-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udrzitelne</a:t>
            </a:r>
            <a:r>
              <a:rPr lang="cs-CZ" sz="1600" b="0" i="0" u="none" strike="noStrike" baseline="0" dirty="0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-dopravy/karta-souladu-projektu-s-principy-</a:t>
            </a:r>
            <a:r>
              <a:rPr lang="cs-CZ" sz="1600" b="0" i="0" u="none" strike="noStrike" baseline="0" dirty="0" err="1">
                <a:solidFill>
                  <a:srgbClr val="C4E46E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udrzitelne</a:t>
            </a:r>
            <a:r>
              <a:rPr lang="cs-CZ" sz="1600" b="0" i="0" u="none" strike="noStrike" baseline="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-mobility</a:t>
            </a:r>
            <a:r>
              <a:rPr lang="cs-CZ" sz="1600" b="0" i="0" u="none" strike="noStrike" baseline="0" dirty="0">
                <a:latin typeface="+mn-lt"/>
              </a:rPr>
              <a:t>)</a:t>
            </a:r>
          </a:p>
          <a:p>
            <a:pPr marL="285750">
              <a:buFont typeface="Wingdings" panose="05000000000000000000" pitchFamily="2" charset="2"/>
              <a:buChar char="Ø"/>
            </a:pPr>
            <a:r>
              <a:rPr lang="cs-CZ" sz="1800" b="1" i="0" u="none" strike="noStrike" baseline="0" dirty="0">
                <a:latin typeface="+mn-lt"/>
              </a:rPr>
              <a:t>Hlavní cílové skupiny: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latin typeface="+mn-lt"/>
              </a:rPr>
              <a:t>obyvatelé a subjekty působící na území působnosti MAS se schválenou strategií CLLD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latin typeface="+mn-lt"/>
              </a:rPr>
              <a:t>návštěvníci území působnosti MAS se schválenou strategií CLLD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i="0" u="none" strike="noStrike" baseline="0" dirty="0">
                <a:latin typeface="+mn-lt"/>
              </a:rPr>
              <a:t>Typy příjemců</a:t>
            </a:r>
            <a:r>
              <a:rPr lang="cs-CZ" sz="1800" dirty="0">
                <a:latin typeface="+mn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o</a:t>
            </a:r>
            <a:r>
              <a:rPr lang="cs-CZ" sz="1600" b="0" i="0" u="none" strike="noStrike" baseline="0" dirty="0">
                <a:latin typeface="+mn-lt"/>
              </a:rPr>
              <a:t>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d</a:t>
            </a:r>
            <a:r>
              <a:rPr lang="cs-CZ" sz="1600" b="0" i="0" u="none" strike="noStrike" baseline="0" dirty="0">
                <a:latin typeface="+mn-lt"/>
              </a:rPr>
              <a:t>obrovolné svazky obcí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latin typeface="+mn-lt"/>
              </a:rPr>
              <a:t>organizace zřizované nebo zakládané kraji / obcemi / dobrovolnými svazky obcí </a:t>
            </a:r>
            <a:endParaRPr lang="cs-CZ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00050" lvl="1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CA2584-2B38-4870-A8EC-B3F1AE47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39" y="5422127"/>
            <a:ext cx="2356074" cy="130584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C94AA574-9775-4C59-9BC3-07F70E4F1D62}"/>
              </a:ext>
            </a:extLst>
          </p:cNvPr>
          <p:cNvSpPr txBox="1">
            <a:spLocks/>
          </p:cNvSpPr>
          <p:nvPr/>
        </p:nvSpPr>
        <p:spPr>
          <a:xfrm>
            <a:off x="889233" y="257939"/>
            <a:ext cx="9778767" cy="1383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CLLD v Integrovaném regionálním operačním programu 2021 – 2027 </a:t>
            </a:r>
            <a:br>
              <a:rPr lang="cs-CZ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28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4D90A-06CF-4D6E-8D7D-2A3ACC42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534089" cy="4423383"/>
          </a:xfrm>
        </p:spPr>
        <p:txBody>
          <a:bodyPr>
            <a:noAutofit/>
          </a:bodyPr>
          <a:lstStyle/>
          <a:p>
            <a:pPr marL="285750"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Ukazatele: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Výstupu: Počet km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Výsledku: Počet uživatelů nové cyklistické infrastruktury za rok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endParaRPr lang="cs-CZ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Výše podpory a minimální a maximální CZV na projekt budou stanoveny v pravidlech pro IROP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6776537-A019-4A30-8D65-54208FF8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cs-CZ" dirty="0"/>
              <a:t>CLLD v Integrovaném regionálním operačním programu 2021 – 2027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CA2584-2B38-4870-A8EC-B3F1AE47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39" y="5422127"/>
            <a:ext cx="2356074" cy="1305843"/>
          </a:xfrm>
          <a:prstGeom prst="rect">
            <a:avLst/>
          </a:prstGeom>
        </p:spPr>
      </p:pic>
      <p:pic>
        <p:nvPicPr>
          <p:cNvPr id="3074" name="Picture 2" descr="Integrované teritoriální investice olomoucké aglomerace">
            <a:extLst>
              <a:ext uri="{FF2B5EF4-FFF2-40B4-BE49-F238E27FC236}">
                <a16:creationId xmlns:a16="http://schemas.microsoft.com/office/drawing/2014/main" id="{B50EC6F9-201A-45EF-A583-48C991A0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9" y="1852613"/>
            <a:ext cx="5157437" cy="34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8AE3A-103E-4404-93E3-42EDECF0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připravit na výzvu MAS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F0D1B-7E41-42FB-B0CF-4E09F3D3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52" y="1365690"/>
            <a:ext cx="8946541" cy="4195481"/>
          </a:xfrm>
        </p:spPr>
        <p:txBody>
          <a:bodyPr/>
          <a:lstStyle/>
          <a:p>
            <a:r>
              <a:rPr lang="cs-CZ" dirty="0"/>
              <a:t>Minimální požadavky na projektový záměr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Vyhotovená projektová dokumentace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Vyjádření místně příslušného stavebního úřadu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0" i="0" u="none" strike="noStrike" baseline="0" dirty="0">
                <a:latin typeface="+mn-lt"/>
              </a:rPr>
              <a:t>Karta souladu projektu s principy udržitelné mobility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Kraj uvolní 27 milionů na cyklostezky | ZPRÁVY - Plzeň | REGIONPLZEN.CZ">
            <a:extLst>
              <a:ext uri="{FF2B5EF4-FFF2-40B4-BE49-F238E27FC236}">
                <a16:creationId xmlns:a16="http://schemas.microsoft.com/office/drawing/2014/main" id="{DAB16397-F16B-479F-904F-96881C93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80" y="1365690"/>
            <a:ext cx="2359268" cy="35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zvoj cyklistické dopravy (12X1RC/12X2RC) – Ústav dopravních systémů (K612)">
            <a:extLst>
              <a:ext uri="{FF2B5EF4-FFF2-40B4-BE49-F238E27FC236}">
                <a16:creationId xmlns:a16="http://schemas.microsoft.com/office/drawing/2014/main" id="{FEC5CEAB-9779-40CC-9033-A0AF889E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3" y="3765035"/>
            <a:ext cx="4300756" cy="2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SIP - Další infrastruktura">
            <a:extLst>
              <a:ext uri="{FF2B5EF4-FFF2-40B4-BE49-F238E27FC236}">
                <a16:creationId xmlns:a16="http://schemas.microsoft.com/office/drawing/2014/main" id="{A0B5F901-3DAF-4CC7-BF8F-BFBA2876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35" y="3694714"/>
            <a:ext cx="3710681" cy="27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4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F4031-24B1-4AB0-ADB7-D7C69380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05843"/>
          </a:xfrm>
        </p:spPr>
        <p:txBody>
          <a:bodyPr/>
          <a:lstStyle/>
          <a:p>
            <a:r>
              <a:rPr lang="cs-CZ" dirty="0"/>
              <a:t>CLLD - návaznost na další aktivitu IROP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1275A-AC0F-4E3D-85C7-7A15ABEC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21748"/>
            <a:ext cx="10079213" cy="2189526"/>
          </a:xfrm>
        </p:spPr>
        <p:txBody>
          <a:bodyPr/>
          <a:lstStyle/>
          <a:p>
            <a:r>
              <a:rPr lang="cs-CZ" sz="1800" b="1" i="0" u="none" strike="noStrike" baseline="0" dirty="0">
                <a:latin typeface="+mn-lt"/>
              </a:rPr>
              <a:t>Veřejná infrastruktura udržitelného cestovního ruchu </a:t>
            </a:r>
            <a:r>
              <a:rPr lang="cs-CZ" sz="1800" i="0" u="none" strike="noStrike" baseline="0" dirty="0">
                <a:latin typeface="+mn-lt"/>
              </a:rPr>
              <a:t>(SCLLD - </a:t>
            </a:r>
            <a:r>
              <a:rPr lang="cs-CZ" sz="1600" dirty="0"/>
              <a:t>1.2.5: Rozvoj infrastruktury cestovního ruchu a turistiky)</a:t>
            </a:r>
            <a:endParaRPr lang="cs-CZ" sz="1800" b="1" i="0" u="none" strike="noStrike" baseline="0" dirty="0">
              <a:latin typeface="+mn-lt"/>
            </a:endParaRPr>
          </a:p>
          <a:p>
            <a:pPr lvl="1"/>
            <a:r>
              <a:rPr lang="cs-CZ" sz="1600" b="0" i="0" u="none" strike="noStrike" baseline="0" dirty="0">
                <a:latin typeface="+mn-lt"/>
              </a:rPr>
              <a:t>budování a revitalizace doprovodné infrastruktury cestovního ruchu (např. odpočívadla, parkoviště, sociální zařízení, veřejná infrastruktura pro vodáckou a vodní turistiku / rekreační plavbu); </a:t>
            </a:r>
          </a:p>
          <a:p>
            <a:pPr lvl="1"/>
            <a:r>
              <a:rPr lang="cs-CZ" sz="1600" b="0" i="0" u="none" strike="noStrike" baseline="0" dirty="0">
                <a:latin typeface="+mn-lt"/>
              </a:rPr>
              <a:t>budování páteřních, regionálních a lokálních turistických tras a revitalizace sítě značení; </a:t>
            </a:r>
          </a:p>
          <a:p>
            <a:pPr marL="457200" lvl="1" indent="0">
              <a:buNone/>
            </a:pPr>
            <a:endParaRPr lang="cs-CZ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7A423F-4DD6-46FE-BE1D-65D3E0A9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39" y="5422127"/>
            <a:ext cx="2356074" cy="1305843"/>
          </a:xfrm>
          <a:prstGeom prst="rect">
            <a:avLst/>
          </a:prstGeom>
        </p:spPr>
      </p:pic>
      <p:pic>
        <p:nvPicPr>
          <p:cNvPr id="6146" name="Picture 2" descr="Fotogalerie Odpočívadlo na cyklostezce (několikátá Cimrmanova rozhledna) -  Odpočívadlo u cyklostezky - č. 1913254 | Turistika.cz">
            <a:extLst>
              <a:ext uri="{FF2B5EF4-FFF2-40B4-BE49-F238E27FC236}">
                <a16:creationId xmlns:a16="http://schemas.microsoft.com/office/drawing/2014/main" id="{7C2CC236-C922-430D-971A-282E18CC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7" y="3873617"/>
            <a:ext cx="3615654" cy="27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IDO - ARCHITEKTURA &amp;amp; DESIGN">
            <a:extLst>
              <a:ext uri="{FF2B5EF4-FFF2-40B4-BE49-F238E27FC236}">
                <a16:creationId xmlns:a16="http://schemas.microsoft.com/office/drawing/2014/main" id="{ABFE923A-3AF9-4406-8703-DF82B483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06" y="3873617"/>
            <a:ext cx="3615655" cy="27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yklostezka nebo cyklotrasa? Jaký je v tom rozdíl? - plzenskonakole.cz">
            <a:extLst>
              <a:ext uri="{FF2B5EF4-FFF2-40B4-BE49-F238E27FC236}">
                <a16:creationId xmlns:a16="http://schemas.microsoft.com/office/drawing/2014/main" id="{B0E225E4-9627-47CD-8ABF-72A74C75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27" y="1292829"/>
            <a:ext cx="1181498" cy="7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1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509461F-12A0-4847-85F6-9AFE7F57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169" y="1834990"/>
            <a:ext cx="4939662" cy="622984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E34FD8-3C87-4EDA-BFFB-53C109C2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083" y="3238150"/>
            <a:ext cx="6810407" cy="311930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/>
              <a:t>MAS Regionu Poodří, z.s.</a:t>
            </a:r>
          </a:p>
          <a:p>
            <a:pPr marL="82296" indent="0">
              <a:buNone/>
            </a:pPr>
            <a:r>
              <a:rPr lang="cs-CZ" dirty="0"/>
              <a:t>Bartošovice 1</a:t>
            </a:r>
          </a:p>
          <a:p>
            <a:pPr marL="82296" indent="0">
              <a:buNone/>
            </a:pPr>
            <a:r>
              <a:rPr lang="cs-CZ" dirty="0"/>
              <a:t>742 54 Bartošovice</a:t>
            </a:r>
          </a:p>
          <a:p>
            <a:pPr marL="82296" indent="0">
              <a:buNone/>
            </a:pPr>
            <a:r>
              <a:rPr lang="cs-CZ" dirty="0"/>
              <a:t>Tel.: 556 720 491</a:t>
            </a:r>
          </a:p>
          <a:p>
            <a:pPr marL="82296" indent="0">
              <a:buNone/>
            </a:pPr>
            <a:r>
              <a:rPr lang="cs-CZ" dirty="0"/>
              <a:t>E-mail: </a:t>
            </a:r>
            <a:r>
              <a:rPr lang="cs-CZ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mas@regionpoodri.cz</a:t>
            </a:r>
            <a:endParaRPr lang="cs-CZ" dirty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cs-CZ" dirty="0"/>
              <a:t>www.mas.regionpoodri.cz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274DD33-22E5-4D98-97E9-B89BF778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55" y="3429000"/>
            <a:ext cx="2857500" cy="2857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7750E5-3395-4CA1-9E3A-84C878F3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20" y="137726"/>
            <a:ext cx="6911654" cy="8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</TotalTime>
  <Words>597</Words>
  <Application>Microsoft Office PowerPoint</Application>
  <PresentationFormat>Širokoúhlá obrazovka</PresentationFormat>
  <Paragraphs>52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Možnosti finanční podpory infrastruktury pro cyklodopravu  v CLLD</vt:lpstr>
      <vt:lpstr>Vize strategie CLLD  MAS Regionu Poodří pro období 2021 – 2027 </vt:lpstr>
      <vt:lpstr>Koncepční část strategie CLLD 21+</vt:lpstr>
      <vt:lpstr>CLLD v Integrovaném regionálním operačním programu 2021 – 2027  </vt:lpstr>
      <vt:lpstr>Prezentace aplikace PowerPoint</vt:lpstr>
      <vt:lpstr>CLLD v Integrovaném regionálním operačním programu 2021 – 2027</vt:lpstr>
      <vt:lpstr>Jak se připravit na výzvu MAS ?</vt:lpstr>
      <vt:lpstr>CLLD - návaznost na další aktivitu IROP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finanční podpory infrastruktury pro cyklodopravu  v CLLD</dc:title>
  <dc:creator>MAS</dc:creator>
  <cp:lastModifiedBy>MAS</cp:lastModifiedBy>
  <cp:revision>27</cp:revision>
  <dcterms:created xsi:type="dcterms:W3CDTF">2021-11-09T13:54:06Z</dcterms:created>
  <dcterms:modified xsi:type="dcterms:W3CDTF">2021-11-15T12:50:44Z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