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9" r:id="rId4"/>
    <p:sldId id="264" r:id="rId5"/>
    <p:sldId id="276" r:id="rId6"/>
    <p:sldId id="272" r:id="rId7"/>
    <p:sldId id="271" r:id="rId8"/>
    <p:sldId id="285" r:id="rId9"/>
    <p:sldId id="265" r:id="rId10"/>
    <p:sldId id="286" r:id="rId11"/>
    <p:sldId id="291" r:id="rId12"/>
    <p:sldId id="296" r:id="rId13"/>
    <p:sldId id="297" r:id="rId14"/>
    <p:sldId id="301" r:id="rId15"/>
    <p:sldId id="302" r:id="rId16"/>
    <p:sldId id="288" r:id="rId17"/>
    <p:sldId id="289" r:id="rId18"/>
    <p:sldId id="290" r:id="rId19"/>
    <p:sldId id="275" r:id="rId20"/>
    <p:sldId id="287" r:id="rId21"/>
    <p:sldId id="274" r:id="rId22"/>
    <p:sldId id="284" r:id="rId23"/>
    <p:sldId id="273" r:id="rId24"/>
    <p:sldId id="282" r:id="rId25"/>
    <p:sldId id="279" r:id="rId26"/>
    <p:sldId id="281" r:id="rId27"/>
    <p:sldId id="268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3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21:30:24.654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30 5475 24575,'-1'0'0,"-1"0"0,1-1 0,0 1 0,0 0 0,0-1 0,0 1 0,0-1 0,0 1 0,0-1 0,1 0 0,-1 1 0,0-1 0,0 0 0,0 0 0,1 0 0,-1 1 0,0-1 0,1 0 0,-1 0 0,1 0 0,-1 0 0,1 0 0,-1 0 0,1 0 0,0 0 0,-1-3 0,-6-31 0,7 32 0,-1-7 0,1 0 0,0-1 0,0 1 0,1 0 0,1 0 0,0 0 0,0 1 0,1-1 0,0 0 0,0 1 0,1 0 0,1 0 0,-1 0 0,2 0 0,6-9 0,11-11 0,1 1 0,51-46 0,-23 25 0,24-30 0,81-76 0,-131 134 0,0 0 0,2 1 0,0 2 0,50-24 0,101-28 0,4-2 0,-150 56 0,0-1 0,0-1 0,37-30 0,-7 5 0,1 3 0,129-59 0,76-16 0,-157 68 0,116-40 0,8-5 0,-164 61 0,83-51 0,12-26 0,-90 56 0,159-81 0,-196 116 0,2-1 0,0-1 0,-1-2 0,-1-2 0,53-40 0,-92 62 0,31-25 0,0-1 0,-2-2 0,31-38 0,-52 55 0,2 1 0,-1 1 0,1-1 0,1 2 0,0 0 0,0 0 0,18-9 0,99-39 0,-80 37 0,454-199 0,-343 148 0,187-74 0,-235 106 0,95-36 0,-162 56 0,0-2 0,62-41 0,100-76 0,-182 120 0,-1-1 0,-1-2 0,26-28 0,2-2 0,65-72 0,54-58 0,-29 24 0,-112 128 0,2 0 0,36-24 0,5-6 0,21-29 0,87-107 0,-53 54 0,-16 39 0,-75 72 0,59-64 0,67-125 0,-25 41 0,-93 125 0,2 3 0,85-74 0,-121 115 0,44-36 161,30-29-49,-73 64-385,-1-2 0,0 1 0,-1-1 0,-1-1 0,10-18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21:30:26.747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0 24575,'6'1'0,"-1"-1"0,0 1 0,1 0 0,-1 1 0,0-1 0,0 1 0,0 0 0,0 0 0,0 1 0,0 0 0,0 0 0,-1 0 0,1 0 0,-1 0 0,0 1 0,4 4 0,8 10 0,0 1 0,18 29 0,-8-10 0,284 309 0,-185-216 0,341 340 0,-306-313 0,129 168 0,-100-103 0,498 444-917,-217-262-144,-427-368 1005,313 243 43,-141-116 190,384 276 1190,-446-345-1292,83 55 192,-12 20-106,-97-57-161,213 174 0,278 147 0,-494-359 0,201 87 0,-251-128 0,96 39 327,48 24-2019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21:30:29.461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6562 23 24575,'0'-1'0,"0"0"0,0 0 0,-1 0 0,1 0 0,0 0 0,-1 0 0,1 0 0,-1 0 0,1 0 0,-1 0 0,0 0 0,1 1 0,-1-1 0,0 0 0,1 0 0,-1 1 0,0-1 0,0 0 0,0 1 0,0-1 0,0 1 0,0-1 0,0 1 0,0-1 0,0 1 0,0 0 0,0 0 0,0-1 0,0 1 0,-1 0 0,-2-1 0,0 1 0,-1-1 0,1 1 0,0 0 0,0 0 0,-7 2 0,5-1 0,0 1 0,0 0 0,1 1 0,-1-1 0,1 1 0,-1 0 0,1 1 0,0-1 0,0 1 0,-6 6 0,-6 8 0,-20 27 0,23-28 0,-27 27 0,7-15 0,-63 37 0,23-16 0,-349 294 26,29 37-35,30-28-144,-447 334-527,577-511 680,-324 236 0,513-383 111,-86 41 0,-53 9 291,14-7-210,-25 25-192,-151 63 0,48-38 0,-463 262 0,659-326 0,-1-4 0,-3-5 0,-3-5 0,-123 34 0,163-60 0,-196 62 0,102-22 0,104-36-1365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21:30:32.105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 27 24575,'0'-1'0,"0"0"0,1 0 0,-1 0 0,1 0 0,-1 0 0,1 0 0,-1 0 0,1 0 0,-1 0 0,1 0 0,0 0 0,0 0 0,0 0 0,-1 0 0,1 1 0,0-1 0,0 0 0,0 1 0,0-1 0,0 0 0,0 1 0,0 0 0,1-1 0,-1 1 0,0-1 0,2 1 0,33-6 0,-27 7 0,0 0 0,0 1 0,0 0 0,0 0 0,-1 0 0,1 1 0,12 6 0,2 1 0,129 51 0,126 45 0,358 129 0,-572-206 0,342 143 0,8-24 0,-355-130 0,414 139 0,-436-142 0,314 135 0,-279-116 0,2-4 0,100 27 0,159 16 0,204 48 0,-179-36 0,71 21 0,-348-80 0,0 4 0,-2 3 0,89 51 0,-121-58 0,87 56 0,-108-64 0,469 312 0,-404-277 0,103 64 0,-154-90 0,-1 2 0,59 57 0,-39-34 264,-23-22-1893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06B494-066B-457B-AD70-BD262D2F0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8C7BAF6-AD85-4BDE-856A-78DFA0BDA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52BD19-D915-4B29-84DD-11B62014E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5FE70E-A31F-44BD-BAE3-B32FC2DF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54CE25-8420-448B-A20E-DCFB1D36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4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98D43-197F-4655-8E8E-2566ABFB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545E0FE-9A09-4F5A-ABAC-ED6F408A0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CE50F0-E3F1-4FD6-9412-DD18447C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40037F-930B-4981-B6F2-09C474AA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E16A2B-649F-4372-8260-589A2D91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49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546E725-6C58-41D4-B0D5-30108A9C6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0C5DAC-CD70-40CA-85D4-7504EBE11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D47968-CCBB-4442-98B2-72B7549F2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C0C42C-4175-4796-98F3-06C87FC1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A07DD3-D58A-4C01-8A04-476BBAC2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5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167CB4-3005-4CCB-91EB-1AE86148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1FA14F-5E0F-4CA0-9912-E308AE571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D1F4C4-C436-439B-935F-2807BDD92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4AD98C-2B25-4CCF-B362-988C5281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51E07D-B4A8-4F37-8885-57B60DB62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04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1C8D2-6C7D-47E7-B14D-B25ADA31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0E13300-9CF7-4301-BED0-0F4187E8C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B8C090-A6A8-4D39-88CE-E4681915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4B6AD7-0F1E-4803-BBFA-E7209883A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4B593F-46CC-4D6B-BD56-947EC0E8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6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1FDBD5-4117-43B5-9E63-C68DD2E1A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A891F4-891A-45E4-8F84-4F5008C9D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097DAF8-AEAC-4B4E-9C60-7E8C4290F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7BF6D9-0E61-4E53-816F-DB2007AB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1787DC-FD02-4A8D-97EC-50ED2855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CB4B40-CCA5-489D-94C4-84352D3F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2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19CAB4-1410-4761-98F0-25D3A4996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8609FB1-678E-40BD-B66E-A22915595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C438DB4-7200-46E8-8B8A-187A22392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F24D157-4843-4403-9152-56596D7C8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EEE7047-BFFE-4EEC-8795-F16E1ED8C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C7908C-EB50-478B-B178-9FB1D2EDF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599B04-D983-4CF4-B8FF-A04CE8606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45B6A2-A7F9-48F4-9AD9-6AD9C772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1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A009C-4C7D-4EDA-BD90-8A244FB4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6EE0674-E556-4FE3-92CB-5C5ECFD4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6FF32A7-4529-4DB1-AB78-A835FF512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31B987-BB89-46E4-8F35-E9973723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15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23AA797-7C68-4678-8151-F3A57429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7C988A-437B-49AE-A2A5-BAA96613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F3C426-A5EE-4D97-A473-A4DD6AFC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65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BCB373-88B7-425C-96E2-682E1363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C12EB8-6C5A-405A-8798-B13F530A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D39A075-AEFE-476B-9884-E120CCAA7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E824D1-A2F1-489C-9FF8-500EBC88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D640B9-3005-4960-8602-6D61DB98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21CE70-2441-4B38-959C-E542029A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723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43131-5770-4002-93A9-080AB6D5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B7F6043-33EF-455D-A0DE-15D5F09CF5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DA0B033-20DE-4863-A8D3-16E9034A8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865786-A07B-460E-A337-B11BC403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155ACA3-5798-4588-BF5C-006B4D261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073560-FCDE-4470-81CC-5DF6A632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62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C69121D-D9C2-42A2-B4BD-29E8AC6B7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9A12CCA-FF94-440B-AB1C-13D843E39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FD4502-C4ED-4142-AFC2-9D0E13259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1ECFC-376D-4AF8-8FB1-4C5BE83A4C4C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A22442-E7E7-4464-BF8D-3AE38BCFE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E43AC2-6714-4DD8-8812-26D942C66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FA052-CDC4-475E-8DF2-44627C801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81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obramesta.us4.list-manage.com/track/click?u=b23d9609e22b61ca52be3f6f4&amp;id=ec907ba4b5&amp;e=02ad54cb1d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70.png"/><Relationship Id="rId3" Type="http://schemas.openxmlformats.org/officeDocument/2006/relationships/image" Target="../media/image30.jpeg"/><Relationship Id="rId7" Type="http://schemas.openxmlformats.org/officeDocument/2006/relationships/image" Target="../media/image36.png"/><Relationship Id="rId12" Type="http://schemas.openxmlformats.org/officeDocument/2006/relationships/customXml" Target="../ink/ink4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60.png"/><Relationship Id="rId5" Type="http://schemas.openxmlformats.org/officeDocument/2006/relationships/image" Target="../media/image32.jpg"/><Relationship Id="rId10" Type="http://schemas.openxmlformats.org/officeDocument/2006/relationships/customXml" Target="../ink/ink3.xml"/><Relationship Id="rId4" Type="http://schemas.openxmlformats.org/officeDocument/2006/relationships/image" Target="../media/image31.jp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martin.hiltavsky@mstourism.cz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tavbycyklo.cz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https://upload.wikimedia.org/wikipedia/commons/6/67/Znak_K%C4%8CT.jpg" TargetMode="External"/><Relationship Id="rId15" Type="http://schemas.openxmlformats.org/officeDocument/2006/relationships/image" Target="../media/image18.jpeg"/><Relationship Id="rId10" Type="http://schemas.openxmlformats.org/officeDocument/2006/relationships/image" Target="https://www.designportal.cz/wp-content/uploads/2017/06/szdc-logo-marvil-00o-1140x641.jpg" TargetMode="External"/><Relationship Id="rId4" Type="http://schemas.openxmlformats.org/officeDocument/2006/relationships/image" Target="../media/image10.jpeg"/><Relationship Id="rId9" Type="http://schemas.openxmlformats.org/officeDocument/2006/relationships/image" Target="../media/image14.jpe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stavbycyklo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EBC24-8D6F-4D98-9FDD-B31BD5903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62" y="141415"/>
            <a:ext cx="11709013" cy="968782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rgbClr val="002060"/>
                </a:solidFill>
                <a:latin typeface="+mn-lt"/>
              </a:rPr>
              <a:t>KOORDINACE CYKLISTICKÉ DOPRAVY</a:t>
            </a:r>
            <a:br>
              <a:rPr lang="cs-CZ" b="1" dirty="0"/>
            </a:br>
            <a:endParaRPr lang="cs-CZ" sz="22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5ADDE0-EBAD-47A1-8905-08449E14A4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54"/>
          <a:stretch/>
        </p:blipFill>
        <p:spPr>
          <a:xfrm>
            <a:off x="8994257" y="6058158"/>
            <a:ext cx="3043570" cy="571945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BCBD3FA3-DAAD-4DFE-80AF-A610F8BED233}"/>
              </a:ext>
            </a:extLst>
          </p:cNvPr>
          <p:cNvSpPr txBox="1">
            <a:spLocks/>
          </p:cNvSpPr>
          <p:nvPr/>
        </p:nvSpPr>
        <p:spPr>
          <a:xfrm>
            <a:off x="8723535" y="5536439"/>
            <a:ext cx="3314292" cy="9687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8000" b="1" dirty="0"/>
              <a:t>JEDNÁNÍ Č.1</a:t>
            </a:r>
          </a:p>
          <a:p>
            <a:pPr algn="r"/>
            <a:br>
              <a:rPr lang="cs-CZ" sz="8000" b="1" dirty="0"/>
            </a:br>
            <a:r>
              <a:rPr lang="cs-CZ" sz="8000" b="1" dirty="0">
                <a:solidFill>
                  <a:srgbClr val="002060"/>
                </a:solidFill>
              </a:rPr>
              <a:t>16. listopadu 2021</a:t>
            </a:r>
            <a:br>
              <a:rPr lang="cs-CZ" sz="6400" b="1" dirty="0"/>
            </a:br>
            <a:br>
              <a:rPr lang="cs-CZ" b="1" dirty="0"/>
            </a:br>
            <a:r>
              <a:rPr lang="cs-CZ" b="1" dirty="0"/>
              <a:t>			</a:t>
            </a:r>
            <a:endParaRPr lang="cs-CZ" sz="2200" b="1" dirty="0"/>
          </a:p>
        </p:txBody>
      </p:sp>
      <p:pic>
        <p:nvPicPr>
          <p:cNvPr id="1030" name="Picture 6" descr="msk-logo">
            <a:extLst>
              <a:ext uri="{FF2B5EF4-FFF2-40B4-BE49-F238E27FC236}">
                <a16:creationId xmlns:a16="http://schemas.microsoft.com/office/drawing/2014/main" id="{E9A42A77-D097-4220-898D-8A0063E8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4" y="5893335"/>
            <a:ext cx="2453229" cy="77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3B73E8B-A471-42EC-A72F-0C2570005F04}"/>
              </a:ext>
            </a:extLst>
          </p:cNvPr>
          <p:cNvSpPr txBox="1">
            <a:spLocks/>
          </p:cNvSpPr>
          <p:nvPr/>
        </p:nvSpPr>
        <p:spPr>
          <a:xfrm>
            <a:off x="10516042" y="857606"/>
            <a:ext cx="1790433" cy="5719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4400" b="1" dirty="0">
                <a:solidFill>
                  <a:srgbClr val="002060"/>
                </a:solidFill>
              </a:rPr>
              <a:t>POODŘÍ</a:t>
            </a:r>
            <a:br>
              <a:rPr lang="cs-CZ" sz="6400" b="1" dirty="0"/>
            </a:br>
            <a:br>
              <a:rPr lang="cs-CZ" b="1" dirty="0"/>
            </a:br>
            <a:r>
              <a:rPr lang="cs-CZ" b="1" dirty="0"/>
              <a:t>			</a:t>
            </a:r>
            <a:endParaRPr lang="cs-CZ" sz="2200" b="1" dirty="0"/>
          </a:p>
        </p:txBody>
      </p:sp>
      <p:pic>
        <p:nvPicPr>
          <p:cNvPr id="10" name="Picture 2" descr="Titulní stránka">
            <a:extLst>
              <a:ext uri="{FF2B5EF4-FFF2-40B4-BE49-F238E27FC236}">
                <a16:creationId xmlns:a16="http://schemas.microsoft.com/office/drawing/2014/main" id="{E63D08DA-DB62-4D25-8ED2-C27D18D29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606"/>
            <a:ext cx="12192000" cy="500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00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02CBDE9-A069-4FEE-840F-587182E8D1BE}"/>
              </a:ext>
            </a:extLst>
          </p:cNvPr>
          <p:cNvSpPr txBox="1"/>
          <p:nvPr/>
        </p:nvSpPr>
        <p:spPr>
          <a:xfrm>
            <a:off x="266569" y="265597"/>
            <a:ext cx="10413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CYKLOVIZE 2030  = pracovní skupina</a:t>
            </a:r>
            <a:endParaRPr lang="cs-CZ" sz="28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6AE770-AAB5-4DB8-B0FA-715A3686E0DB}"/>
              </a:ext>
            </a:extLst>
          </p:cNvPr>
          <p:cNvSpPr txBox="1"/>
          <p:nvPr/>
        </p:nvSpPr>
        <p:spPr>
          <a:xfrm>
            <a:off x="534423" y="2219843"/>
            <a:ext cx="10984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Účelem =  </a:t>
            </a:r>
            <a:r>
              <a:rPr lang="cs-CZ" b="1" u="sng" dirty="0"/>
              <a:t>ucelená páteřní síť</a:t>
            </a:r>
            <a:r>
              <a:rPr lang="cs-CZ" dirty="0"/>
              <a:t> komunikací určených pro </a:t>
            </a:r>
            <a:r>
              <a:rPr lang="cs-CZ" b="1" dirty="0"/>
              <a:t>AKTIVNÍ MOBILITU</a:t>
            </a:r>
            <a:r>
              <a:rPr lang="cs-CZ" dirty="0"/>
              <a:t>, která bude  zaměřena na uspokojování dopravních potřeb území jimiž je trasována a </a:t>
            </a:r>
            <a:r>
              <a:rPr lang="cs-CZ" b="1" u="sng" dirty="0"/>
              <a:t>stane se  plnohodnotnou součást dopravní sítě České republiky.</a:t>
            </a:r>
            <a:r>
              <a:rPr lang="cs-CZ" dirty="0"/>
              <a:t> 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AA5A573-5AF5-433E-9A9E-DAF0798C4D8D}"/>
              </a:ext>
            </a:extLst>
          </p:cNvPr>
          <p:cNvSpPr txBox="1"/>
          <p:nvPr/>
        </p:nvSpPr>
        <p:spPr>
          <a:xfrm>
            <a:off x="3117508" y="4068432"/>
            <a:ext cx="60976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cs-CZ" b="1" dirty="0"/>
              <a:t>Národní strategie rozvoje cyklistické dopravy České 	republiky do roku 2030     </a:t>
            </a:r>
          </a:p>
          <a:p>
            <a:endParaRPr lang="cs-CZ" dirty="0"/>
          </a:p>
          <a:p>
            <a:r>
              <a:rPr lang="cs-CZ" sz="1800" b="1" dirty="0">
                <a:solidFill>
                  <a:srgbClr val="FF0000"/>
                </a:solidFill>
              </a:rPr>
              <a:t>takto definovaná páteřní sít komunikací určených pro aktivní mobilitu bude zahrnuta do územních plánovacích podkladů na národní a krajské úrovni. Stane se součástí  politiky územního rozvoje a zásad územního rozvoje  - </a:t>
            </a:r>
            <a:r>
              <a:rPr lang="cs-CZ" sz="1800" b="1" dirty="0">
                <a:solidFill>
                  <a:srgbClr val="002060"/>
                </a:solidFill>
              </a:rPr>
              <a:t>část finančních prostředků by mohla jít přímo ze SFDI na kraje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09B4B94-EC05-42B6-A95F-6B7458CE47F2}"/>
              </a:ext>
            </a:extLst>
          </p:cNvPr>
          <p:cNvSpPr txBox="1"/>
          <p:nvPr/>
        </p:nvSpPr>
        <p:spPr>
          <a:xfrm>
            <a:off x="2576118" y="3429000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Takto definovaná dopravní síť= základ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1FD8AC7-7F0F-44BA-8ACB-A9CCDEACDBDC}"/>
              </a:ext>
            </a:extLst>
          </p:cNvPr>
          <p:cNvSpPr txBox="1"/>
          <p:nvPr/>
        </p:nvSpPr>
        <p:spPr>
          <a:xfrm>
            <a:off x="534423" y="1332820"/>
            <a:ext cx="7473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Koncepce městské a aktivní mobility pro období 2021–2030</a:t>
            </a:r>
            <a:r>
              <a:rPr lang="cs-CZ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(návaznost)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4182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60332" y="1697243"/>
            <a:ext cx="8429296" cy="4683293"/>
          </a:xfrm>
        </p:spPr>
        <p:txBody>
          <a:bodyPr>
            <a:noAutofit/>
          </a:bodyPr>
          <a:lstStyle/>
          <a:p>
            <a:pPr marL="700088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002060"/>
                </a:solidFill>
              </a:rPr>
              <a:t>investiční </a:t>
            </a:r>
            <a:r>
              <a:rPr lang="cs-CZ" sz="2000" dirty="0">
                <a:solidFill>
                  <a:srgbClr val="002060"/>
                </a:solidFill>
              </a:rPr>
              <a:t>dotace: </a:t>
            </a:r>
          </a:p>
          <a:p>
            <a:pPr marL="1042988" lvl="1" algn="just">
              <a:buClr>
                <a:srgbClr val="C00000"/>
              </a:buClr>
            </a:pPr>
            <a:r>
              <a:rPr lang="cs-CZ" sz="1400" dirty="0">
                <a:solidFill>
                  <a:srgbClr val="002060"/>
                </a:solidFill>
              </a:rPr>
              <a:t>pořízení studie, IZ, PD na realizaci, úpravy, opravy či modernizaci cyklistické sítě </a:t>
            </a:r>
          </a:p>
          <a:p>
            <a:pPr marL="0" indent="0">
              <a:buNone/>
            </a:pPr>
            <a:endParaRPr lang="cs-CZ" sz="1400" b="1" dirty="0"/>
          </a:p>
          <a:p>
            <a:endParaRPr lang="cs-CZ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077199" y="6380536"/>
            <a:ext cx="2133600" cy="365125"/>
          </a:xfrm>
        </p:spPr>
        <p:txBody>
          <a:bodyPr/>
          <a:lstStyle/>
          <a:p>
            <a:fld id="{482F267E-5537-4CF6-843B-2CC79DD70A58}" type="slidenum">
              <a:rPr lang="cs-CZ" smtClean="0"/>
              <a:t>11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45632" t="14393" r="2759" b="19196"/>
          <a:stretch/>
        </p:blipFill>
        <p:spPr>
          <a:xfrm>
            <a:off x="2081049" y="2784143"/>
            <a:ext cx="4169888" cy="301829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020913" y="5373625"/>
            <a:ext cx="31898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</a:rPr>
              <a:t>Min. 50.000 Kč</a:t>
            </a:r>
          </a:p>
          <a:p>
            <a:r>
              <a:rPr lang="cs-CZ" sz="1600" b="1" dirty="0">
                <a:solidFill>
                  <a:srgbClr val="002060"/>
                </a:solidFill>
              </a:rPr>
              <a:t>Max. 300.000 Kč </a:t>
            </a:r>
          </a:p>
          <a:p>
            <a:r>
              <a:rPr lang="cs-CZ" sz="1600" dirty="0">
                <a:solidFill>
                  <a:srgbClr val="002060"/>
                </a:solidFill>
              </a:rPr>
              <a:t>(max. 85% uznatelných nákladů)</a:t>
            </a:r>
          </a:p>
          <a:p>
            <a:endParaRPr lang="cs-CZ" sz="16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32129" b="2715"/>
          <a:stretch/>
        </p:blipFill>
        <p:spPr>
          <a:xfrm>
            <a:off x="6882200" y="2906974"/>
            <a:ext cx="2772824" cy="2306489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FA81478A-9E43-4732-AE98-79FDB6944444}"/>
              </a:ext>
            </a:extLst>
          </p:cNvPr>
          <p:cNvSpPr txBox="1">
            <a:spLocks/>
          </p:cNvSpPr>
          <p:nvPr/>
        </p:nvSpPr>
        <p:spPr>
          <a:xfrm>
            <a:off x="1853610" y="1092253"/>
            <a:ext cx="8645249" cy="556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C830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cs-CZ" dirty="0">
                <a:solidFill>
                  <a:srgbClr val="C00000"/>
                </a:solidFill>
              </a:rPr>
              <a:t>Dotační titul č. 1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4870" y="1397142"/>
            <a:ext cx="8645249" cy="5045699"/>
          </a:xfrm>
        </p:spPr>
        <p:txBody>
          <a:bodyPr>
            <a:normAutofit/>
          </a:bodyPr>
          <a:lstStyle/>
          <a:p>
            <a:pPr marL="357188" indent="0">
              <a:buNone/>
            </a:pPr>
            <a:endParaRPr lang="cs-CZ" sz="1050" dirty="0">
              <a:solidFill>
                <a:srgbClr val="C8302C"/>
              </a:solidFill>
            </a:endParaRPr>
          </a:p>
          <a:p>
            <a:pPr marL="757238" lvl="1" indent="0">
              <a:buNone/>
            </a:pPr>
            <a:endParaRPr lang="cs-CZ" sz="1000" dirty="0"/>
          </a:p>
          <a:p>
            <a:pPr marL="357188" indent="0">
              <a:buNone/>
            </a:pPr>
            <a:endParaRPr lang="cs-CZ" sz="1400" dirty="0"/>
          </a:p>
          <a:p>
            <a:pPr marL="357188" indent="0">
              <a:buNone/>
            </a:pPr>
            <a:endParaRPr lang="cs-CZ" sz="1400" dirty="0"/>
          </a:p>
          <a:p>
            <a:pPr marL="357188" indent="0">
              <a:buNone/>
            </a:pPr>
            <a:endParaRPr lang="cs-CZ" sz="1400" dirty="0"/>
          </a:p>
          <a:p>
            <a:pPr marL="357188" indent="0">
              <a:buNone/>
            </a:pPr>
            <a:endParaRPr lang="cs-CZ" sz="1400" dirty="0"/>
          </a:p>
          <a:p>
            <a:pPr marL="357188" indent="0">
              <a:buNone/>
            </a:pPr>
            <a:endParaRPr lang="cs-CZ" sz="1400" dirty="0"/>
          </a:p>
          <a:p>
            <a:pPr marL="357188" indent="0">
              <a:buNone/>
            </a:pPr>
            <a:endParaRPr lang="cs-CZ" sz="1400" dirty="0"/>
          </a:p>
          <a:p>
            <a:pPr marL="357188" indent="0">
              <a:buNone/>
            </a:pPr>
            <a:endParaRPr lang="cs-CZ" sz="1400" dirty="0"/>
          </a:p>
          <a:p>
            <a:pPr marL="357188" indent="0">
              <a:buNone/>
            </a:pPr>
            <a:endParaRPr lang="cs-CZ" sz="1400" dirty="0"/>
          </a:p>
          <a:p>
            <a:pPr marL="642938" indent="-285750" algn="just">
              <a:buFontTx/>
              <a:buChar char="-"/>
            </a:pPr>
            <a:endParaRPr lang="cs-CZ" sz="1400" dirty="0">
              <a:solidFill>
                <a:srgbClr val="003399"/>
              </a:solidFill>
            </a:endParaRPr>
          </a:p>
          <a:p>
            <a:pPr marL="642938" indent="-285750" algn="just">
              <a:buFontTx/>
              <a:buChar char="-"/>
            </a:pPr>
            <a:endParaRPr lang="cs-CZ" sz="1400" dirty="0">
              <a:solidFill>
                <a:srgbClr val="003399"/>
              </a:solidFill>
            </a:endParaRPr>
          </a:p>
          <a:p>
            <a:pPr marL="357188" indent="0">
              <a:buNone/>
            </a:pPr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9" r="4535"/>
          <a:stretch/>
        </p:blipFill>
        <p:spPr>
          <a:xfrm>
            <a:off x="2073677" y="2948561"/>
            <a:ext cx="3195145" cy="2216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18" y="2937087"/>
            <a:ext cx="3304708" cy="21994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r="28130"/>
          <a:stretch/>
        </p:blipFill>
        <p:spPr>
          <a:xfrm>
            <a:off x="8836324" y="2965217"/>
            <a:ext cx="1622919" cy="219947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39022" y="5217156"/>
            <a:ext cx="31951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</a:rPr>
              <a:t>Min. 50.000 Kč</a:t>
            </a:r>
          </a:p>
          <a:p>
            <a:r>
              <a:rPr lang="cs-CZ" sz="1600" b="1" dirty="0">
                <a:solidFill>
                  <a:srgbClr val="002060"/>
                </a:solidFill>
              </a:rPr>
              <a:t>Max. 1.500.000 Kč </a:t>
            </a:r>
          </a:p>
          <a:p>
            <a:r>
              <a:rPr lang="cs-CZ" sz="1600" dirty="0">
                <a:solidFill>
                  <a:srgbClr val="002060"/>
                </a:solidFill>
              </a:rPr>
              <a:t>(max. 85% uznatelných nákladů)</a:t>
            </a:r>
          </a:p>
          <a:p>
            <a:endParaRPr lang="cs-CZ" sz="1600" dirty="0"/>
          </a:p>
          <a:p>
            <a:endParaRPr lang="cs-CZ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6D231FED-4F24-4674-8907-15FE94FAE14C}"/>
              </a:ext>
            </a:extLst>
          </p:cNvPr>
          <p:cNvSpPr txBox="1">
            <a:spLocks/>
          </p:cNvSpPr>
          <p:nvPr/>
        </p:nvSpPr>
        <p:spPr>
          <a:xfrm>
            <a:off x="1853610" y="1092253"/>
            <a:ext cx="8645249" cy="556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C830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cs-CZ" dirty="0">
                <a:solidFill>
                  <a:srgbClr val="C00000"/>
                </a:solidFill>
              </a:rPr>
              <a:t>Dotační titul č. 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B5C456-4DAC-4535-90FB-222BCDB8C0F1}"/>
              </a:ext>
            </a:extLst>
          </p:cNvPr>
          <p:cNvSpPr txBox="1">
            <a:spLocks/>
          </p:cNvSpPr>
          <p:nvPr/>
        </p:nvSpPr>
        <p:spPr>
          <a:xfrm>
            <a:off x="1860332" y="1697243"/>
            <a:ext cx="8429296" cy="4683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2938" indent="-285750" algn="just"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rgbClr val="002060"/>
                </a:solidFill>
              </a:rPr>
              <a:t>Investiční – neinvestiční - kombinované dotace </a:t>
            </a:r>
          </a:p>
          <a:p>
            <a:pPr marL="1042988" lvl="1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</a:rPr>
              <a:t>oprava, úprava stávajících povrchů a značení cyklistických tras</a:t>
            </a:r>
          </a:p>
          <a:p>
            <a:pPr marL="1042988" lvl="1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</a:rPr>
              <a:t>doprovodná  infrastruktura navazující na stávající cyklostezku </a:t>
            </a:r>
          </a:p>
          <a:p>
            <a:pPr marL="1042988" lvl="1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</a:rPr>
              <a:t>odpočívky, stojany na kola, mapové stojany, dobíjecí stanice, servisní místa pro kola opravu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27502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2" b="16579"/>
          <a:stretch/>
        </p:blipFill>
        <p:spPr>
          <a:xfrm>
            <a:off x="1899800" y="938808"/>
            <a:ext cx="4133559" cy="2024353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t>13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47" y="3103424"/>
            <a:ext cx="4211600" cy="31001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00" y="3103424"/>
            <a:ext cx="4133559" cy="310017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47" y="938809"/>
            <a:ext cx="4211600" cy="20243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B4EE57FC-DA60-4DCE-9957-554BC1723351}"/>
                  </a:ext>
                </a:extLst>
              </p14:cNvPr>
              <p14:cNvContentPartPr/>
              <p14:nvPr/>
            </p14:nvContentPartPr>
            <p14:xfrm>
              <a:off x="2395234" y="3656760"/>
              <a:ext cx="2768760" cy="197136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B4EE57FC-DA60-4DCE-9957-554BC17233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2226" y="3593760"/>
                <a:ext cx="2894416" cy="20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A18842EF-A2DC-467D-B1D5-A0EA462E3D1B}"/>
                  </a:ext>
                </a:extLst>
              </p14:cNvPr>
              <p14:cNvContentPartPr/>
              <p14:nvPr/>
            </p14:nvContentPartPr>
            <p14:xfrm>
              <a:off x="2307754" y="3439320"/>
              <a:ext cx="2411280" cy="198180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A18842EF-A2DC-467D-B1D5-A0EA462E3D1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44754" y="3376320"/>
                <a:ext cx="2536920" cy="210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Skupina 12">
            <a:extLst>
              <a:ext uri="{FF2B5EF4-FFF2-40B4-BE49-F238E27FC236}">
                <a16:creationId xmlns:a16="http://schemas.microsoft.com/office/drawing/2014/main" id="{8D3E48B6-7959-4DB4-BA2A-9BFD003A089F}"/>
              </a:ext>
            </a:extLst>
          </p:cNvPr>
          <p:cNvGrpSpPr/>
          <p:nvPr/>
        </p:nvGrpSpPr>
        <p:grpSpPr>
          <a:xfrm>
            <a:off x="7108354" y="1276080"/>
            <a:ext cx="2416320" cy="1488960"/>
            <a:chOff x="5584354" y="1276080"/>
            <a:chExt cx="2416320" cy="148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EA6B5D2D-A8DD-4665-9886-1471847B00D7}"/>
                    </a:ext>
                  </a:extLst>
                </p14:cNvPr>
                <p14:cNvContentPartPr/>
                <p14:nvPr/>
              </p14:nvContentPartPr>
              <p14:xfrm>
                <a:off x="5638354" y="1276080"/>
                <a:ext cx="2362320" cy="148896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EA6B5D2D-A8DD-4665-9886-1471847B00D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75714" y="1213080"/>
                  <a:ext cx="2487960" cy="161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EF012C2D-8E8B-4393-A9AC-83741292CCB2}"/>
                    </a:ext>
                  </a:extLst>
                </p14:cNvPr>
                <p14:cNvContentPartPr/>
                <p14:nvPr/>
              </p14:nvContentPartPr>
              <p14:xfrm>
                <a:off x="5584354" y="1459680"/>
                <a:ext cx="2405160" cy="95508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EF012C2D-8E8B-4393-A9AC-83741292CCB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21714" y="1396680"/>
                  <a:ext cx="2530800" cy="1080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54490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11137" y="1546392"/>
            <a:ext cx="8484781" cy="466947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000" b="1" dirty="0">
              <a:solidFill>
                <a:srgbClr val="002060"/>
              </a:solidFill>
            </a:endParaRPr>
          </a:p>
          <a:p>
            <a:r>
              <a:rPr lang="cs-CZ" sz="1600" b="1" dirty="0">
                <a:solidFill>
                  <a:srgbClr val="002060"/>
                </a:solidFill>
              </a:rPr>
              <a:t>Reakce na požadavky obcí 	</a:t>
            </a:r>
            <a:r>
              <a:rPr lang="cs-CZ" sz="1600" b="1" dirty="0">
                <a:solidFill>
                  <a:srgbClr val="FF0000"/>
                </a:solidFill>
              </a:rPr>
              <a:t>možnost čerpání ORP, dotace na PD, ořezy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002060"/>
                </a:solidFill>
              </a:rPr>
              <a:t>	</a:t>
            </a:r>
            <a:endParaRPr lang="cs-CZ" sz="2000" b="1" dirty="0">
              <a:solidFill>
                <a:srgbClr val="002060"/>
              </a:solidFill>
            </a:endParaRPr>
          </a:p>
          <a:p>
            <a:r>
              <a:rPr lang="cs-CZ" sz="1600" b="1" dirty="0">
                <a:solidFill>
                  <a:srgbClr val="002060"/>
                </a:solidFill>
              </a:rPr>
              <a:t>Vyhlášení v březnu 2022</a:t>
            </a:r>
          </a:p>
          <a:p>
            <a:endParaRPr lang="cs-CZ" sz="1600" b="1" dirty="0">
              <a:solidFill>
                <a:srgbClr val="002060"/>
              </a:solidFill>
            </a:endParaRPr>
          </a:p>
          <a:p>
            <a:r>
              <a:rPr lang="cs-CZ" sz="1600" b="1" dirty="0">
                <a:solidFill>
                  <a:srgbClr val="002060"/>
                </a:solidFill>
              </a:rPr>
              <a:t>Kontinuální program</a:t>
            </a:r>
          </a:p>
          <a:p>
            <a:endParaRPr lang="cs-CZ" sz="1600" b="1" dirty="0">
              <a:solidFill>
                <a:srgbClr val="002060"/>
              </a:solidFill>
            </a:endParaRPr>
          </a:p>
          <a:p>
            <a:r>
              <a:rPr lang="cs-CZ" sz="1600" b="1" dirty="0">
                <a:solidFill>
                  <a:srgbClr val="002060"/>
                </a:solidFill>
              </a:rPr>
              <a:t>Předpokládaná alokace: 15 mil. Kč</a:t>
            </a:r>
          </a:p>
          <a:p>
            <a:endParaRPr lang="cs-CZ" sz="1600" b="1" dirty="0">
              <a:solidFill>
                <a:srgbClr val="002060"/>
              </a:solidFill>
            </a:endParaRPr>
          </a:p>
          <a:p>
            <a:r>
              <a:rPr lang="cs-CZ" sz="1600" b="1" dirty="0">
                <a:solidFill>
                  <a:srgbClr val="002060"/>
                </a:solidFill>
              </a:rPr>
              <a:t>Navýšení max. výše dotace na dotační titul č.1</a:t>
            </a:r>
          </a:p>
          <a:p>
            <a:endParaRPr lang="cs-CZ" sz="1600" b="1" dirty="0">
              <a:solidFill>
                <a:srgbClr val="002060"/>
              </a:solidFill>
            </a:endParaRPr>
          </a:p>
          <a:p>
            <a:r>
              <a:rPr lang="cs-CZ" sz="1600" b="1" dirty="0">
                <a:solidFill>
                  <a:srgbClr val="002060"/>
                </a:solidFill>
              </a:rPr>
              <a:t>Doprovodná infrastruktura jen okrajově</a:t>
            </a:r>
            <a:endParaRPr lang="cs-CZ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cs-CZ" sz="1600" dirty="0"/>
              <a:t>		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t>14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C834C2-76D7-49D5-A88D-1CE6234EB205}"/>
              </a:ext>
            </a:extLst>
          </p:cNvPr>
          <p:cNvSpPr txBox="1">
            <a:spLocks/>
          </p:cNvSpPr>
          <p:nvPr/>
        </p:nvSpPr>
        <p:spPr>
          <a:xfrm>
            <a:off x="1853610" y="1092253"/>
            <a:ext cx="8645249" cy="556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C830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cs-CZ" dirty="0">
                <a:solidFill>
                  <a:srgbClr val="C00000"/>
                </a:solidFill>
              </a:rPr>
              <a:t>Dotační program na období 2022+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99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CE42C4-7764-40F1-9E9F-D92E5BA48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6DADEC-BB4B-42E9-9D09-CB9323220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581659-D24D-44C2-B176-73027DB6C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" b="26869"/>
          <a:stretch/>
        </p:blipFill>
        <p:spPr>
          <a:xfrm>
            <a:off x="0" y="0"/>
            <a:ext cx="12210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41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ED55D-AC11-4AD9-8E1C-2A3BB5C7D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6564F2-5433-4DFC-ABA5-5B05F768C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ADF97D-6ED9-4073-8FFD-CDA55DDD0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3" t="17971" r="38778" b="10975"/>
          <a:stretch/>
        </p:blipFill>
        <p:spPr>
          <a:xfrm>
            <a:off x="0" y="0"/>
            <a:ext cx="9124122" cy="688196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A0BC5A-0B97-40E1-9E22-7C438786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79514"/>
            <a:ext cx="6096000" cy="69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33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E14499-448C-474C-861C-936DB6B46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FDCCB73-E173-430A-A588-2FD169CD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545" y="-53076"/>
            <a:ext cx="5160216" cy="68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36DAF4D-EFAD-4ABE-94C9-BE1E1DC86C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569" y="-26538"/>
            <a:ext cx="5090940" cy="69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BB24A8E-8D09-4060-918A-649CE8561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508" y="-53076"/>
            <a:ext cx="3832823" cy="68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211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71E9E2-798E-42AB-B050-A3D19E39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24ABD6-A828-4059-BA02-8272C6DCD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6BDDE5-5156-42FE-B756-5DCAA0F3C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5"/>
            <a:ext cx="12192000" cy="685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90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235929-9816-4DA7-A824-D5DA32D79E60}"/>
              </a:ext>
            </a:extLst>
          </p:cNvPr>
          <p:cNvSpPr txBox="1"/>
          <p:nvPr/>
        </p:nvSpPr>
        <p:spPr>
          <a:xfrm>
            <a:off x="735496" y="815008"/>
            <a:ext cx="114565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VEDOUCÍ ODDĚLENÍ SILNIČNÍHO HOSPODÁŘSTVÍ</a:t>
            </a:r>
          </a:p>
          <a:p>
            <a:r>
              <a:rPr lang="cs-CZ" sz="2800" b="1" dirty="0"/>
              <a:t>LIBOR ČÁSTKA</a:t>
            </a:r>
          </a:p>
        </p:txBody>
      </p:sp>
      <p:pic>
        <p:nvPicPr>
          <p:cNvPr id="3" name="Picture 4" descr="msk-logo">
            <a:extLst>
              <a:ext uri="{FF2B5EF4-FFF2-40B4-BE49-F238E27FC236}">
                <a16:creationId xmlns:a16="http://schemas.microsoft.com/office/drawing/2014/main" id="{B79B7A52-4FE1-4489-9929-4DF97D9F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96" y="2986094"/>
            <a:ext cx="4540231" cy="143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235929-9816-4DA7-A824-D5DA32D79E60}"/>
              </a:ext>
            </a:extLst>
          </p:cNvPr>
          <p:cNvSpPr txBox="1"/>
          <p:nvPr/>
        </p:nvSpPr>
        <p:spPr>
          <a:xfrm>
            <a:off x="722278" y="555126"/>
            <a:ext cx="1074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JEDNATEL MORAVIAN-SILESIAN TOURISM</a:t>
            </a:r>
          </a:p>
          <a:p>
            <a:r>
              <a:rPr lang="cs-CZ" sz="2800" b="1" dirty="0"/>
              <a:t>PETR KOUDELA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E668640-1ED7-4D1B-9569-0CF276F8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6" y="1905447"/>
            <a:ext cx="6443835" cy="4397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olní Vítkovice a Hornické muzeum Landek - Home | Facebook">
            <a:extLst>
              <a:ext uri="{FF2B5EF4-FFF2-40B4-BE49-F238E27FC236}">
                <a16:creationId xmlns:a16="http://schemas.microsoft.com/office/drawing/2014/main" id="{6F6F2D71-E553-4FAB-BAE6-78924791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0" y="4246230"/>
            <a:ext cx="2201862" cy="22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chnostrasa | TIC Nový Jičín">
            <a:extLst>
              <a:ext uri="{FF2B5EF4-FFF2-40B4-BE49-F238E27FC236}">
                <a16:creationId xmlns:a16="http://schemas.microsoft.com/office/drawing/2014/main" id="{5914CE41-8A46-48BE-B2E3-EB6388224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3" y="2030413"/>
            <a:ext cx="2027237" cy="22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26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EBC24-8D6F-4D98-9FDD-B31BD5903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783" y="2334458"/>
            <a:ext cx="9144000" cy="968782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martin.hiltavsky@mstourism.cz</a:t>
            </a:r>
            <a:br>
              <a:rPr lang="cs-CZ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  <a:t>773 285 011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5ADDE0-EBAD-47A1-8905-08449E14A4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54"/>
          <a:stretch/>
        </p:blipFill>
        <p:spPr>
          <a:xfrm>
            <a:off x="8994257" y="6105302"/>
            <a:ext cx="3043570" cy="57194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302A24A-21B5-418D-9D4B-B0EFEDFA0033}"/>
              </a:ext>
            </a:extLst>
          </p:cNvPr>
          <p:cNvSpPr txBox="1">
            <a:spLocks/>
          </p:cNvSpPr>
          <p:nvPr/>
        </p:nvSpPr>
        <p:spPr>
          <a:xfrm>
            <a:off x="1644578" y="3303240"/>
            <a:ext cx="3398875" cy="968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chemeClr val="accent5">
                    <a:lumMod val="50000"/>
                  </a:schemeClr>
                </a:solidFill>
              </a:rPr>
              <a:t>KRAJSKÝ CYKLOKOORDINÁTOR</a:t>
            </a:r>
          </a:p>
          <a:p>
            <a:endParaRPr lang="cs-CZ" sz="1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cs-CZ" sz="2000" b="1" dirty="0">
                <a:solidFill>
                  <a:schemeClr val="accent5">
                    <a:lumMod val="50000"/>
                  </a:schemeClr>
                </a:solidFill>
              </a:rPr>
              <a:t>  MARTIN HILTAVSKÝ</a:t>
            </a:r>
          </a:p>
        </p:txBody>
      </p:sp>
      <p:pic>
        <p:nvPicPr>
          <p:cNvPr id="7" name="Picture 4" descr="msk-logo">
            <a:extLst>
              <a:ext uri="{FF2B5EF4-FFF2-40B4-BE49-F238E27FC236}">
                <a16:creationId xmlns:a16="http://schemas.microsoft.com/office/drawing/2014/main" id="{D5038328-3004-4ECD-94BB-547FC2E2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54" y="5898253"/>
            <a:ext cx="2472996" cy="7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187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235929-9816-4DA7-A824-D5DA32D79E60}"/>
              </a:ext>
            </a:extLst>
          </p:cNvPr>
          <p:cNvSpPr txBox="1"/>
          <p:nvPr/>
        </p:nvSpPr>
        <p:spPr>
          <a:xfrm>
            <a:off x="773997" y="678581"/>
            <a:ext cx="762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002060"/>
                </a:solidFill>
              </a:rPr>
              <a:t>NÁRODNÍ CYKLOKOORDINÁTOR</a:t>
            </a:r>
          </a:p>
          <a:p>
            <a:r>
              <a:rPr lang="cs-CZ" sz="2800" b="1" dirty="0"/>
              <a:t>JAROSLAV MARTÍNEK</a:t>
            </a:r>
          </a:p>
        </p:txBody>
      </p:sp>
      <p:pic>
        <p:nvPicPr>
          <p:cNvPr id="3074" name="Picture 2" descr="Praha a cykloměsto? To by musel být primátorem Tůma, tvrdí cyklokoordinátor  | Hospodářské noviny (HN.cz)">
            <a:extLst>
              <a:ext uri="{FF2B5EF4-FFF2-40B4-BE49-F238E27FC236}">
                <a16:creationId xmlns:a16="http://schemas.microsoft.com/office/drawing/2014/main" id="{476A63D8-70B1-457E-8182-36715BC3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3" y="2329291"/>
            <a:ext cx="6412717" cy="38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BB63316-12B9-4439-B133-4EBB29ADB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2360109"/>
            <a:ext cx="2883424" cy="384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pa ČR - cyklista na prsou - Heavy new - triko pánské | MyShirt.cz">
            <a:extLst>
              <a:ext uri="{FF2B5EF4-FFF2-40B4-BE49-F238E27FC236}">
                <a16:creationId xmlns:a16="http://schemas.microsoft.com/office/drawing/2014/main" id="{F8925C71-CE51-4D31-8183-DBC806148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7" r="4825"/>
          <a:stretch/>
        </p:blipFill>
        <p:spPr bwMode="auto">
          <a:xfrm>
            <a:off x="7162800" y="2793628"/>
            <a:ext cx="1917700" cy="23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artnerství pro městskou mobilitu - Dvůr Králové nad Labem">
            <a:extLst>
              <a:ext uri="{FF2B5EF4-FFF2-40B4-BE49-F238E27FC236}">
                <a16:creationId xmlns:a16="http://schemas.microsoft.com/office/drawing/2014/main" id="{4E191C65-0872-4DD5-A815-0E60C3876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2" b="24793"/>
          <a:stretch/>
        </p:blipFill>
        <p:spPr bwMode="auto">
          <a:xfrm>
            <a:off x="8397310" y="758271"/>
            <a:ext cx="3134290" cy="146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88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235929-9816-4DA7-A824-D5DA32D79E60}"/>
              </a:ext>
            </a:extLst>
          </p:cNvPr>
          <p:cNvSpPr txBox="1"/>
          <p:nvPr/>
        </p:nvSpPr>
        <p:spPr>
          <a:xfrm>
            <a:off x="735496" y="815008"/>
            <a:ext cx="1145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ODBOR REGIONÁLNÍHO ROZVOJE</a:t>
            </a:r>
          </a:p>
        </p:txBody>
      </p:sp>
      <p:pic>
        <p:nvPicPr>
          <p:cNvPr id="3" name="Picture 4" descr="msk-logo">
            <a:extLst>
              <a:ext uri="{FF2B5EF4-FFF2-40B4-BE49-F238E27FC236}">
                <a16:creationId xmlns:a16="http://schemas.microsoft.com/office/drawing/2014/main" id="{B79B7A52-4FE1-4489-9929-4DF97D9F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96" y="2986094"/>
            <a:ext cx="4540231" cy="143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53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0353EB5-ED00-4EB8-904F-013A1FEB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420" y="2902226"/>
            <a:ext cx="2401634" cy="213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E498DB-71A9-405B-8578-AC0FD4288EDA}"/>
              </a:ext>
            </a:extLst>
          </p:cNvPr>
          <p:cNvSpPr txBox="1"/>
          <p:nvPr/>
        </p:nvSpPr>
        <p:spPr>
          <a:xfrm>
            <a:off x="735496" y="815008"/>
            <a:ext cx="762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KRAJSKÝ KOORDINÁTOR BESIP</a:t>
            </a:r>
          </a:p>
          <a:p>
            <a:r>
              <a:rPr lang="cs-CZ" sz="2800" b="1" dirty="0"/>
              <a:t>PAVEL BLAHUT</a:t>
            </a:r>
          </a:p>
        </p:txBody>
      </p:sp>
    </p:spTree>
    <p:extLst>
      <p:ext uri="{BB962C8B-B14F-4D97-AF65-F5344CB8AC3E}">
        <p14:creationId xmlns:p14="http://schemas.microsoft.com/office/powerpoint/2010/main" val="2328037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bčerstvovací stanice: Obec Mořinka">
            <a:extLst>
              <a:ext uri="{FF2B5EF4-FFF2-40B4-BE49-F238E27FC236}">
                <a16:creationId xmlns:a16="http://schemas.microsoft.com/office/drawing/2014/main" id="{4E55C476-5F15-464B-A40D-287D20BD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C13FEF9-7F8A-4893-B238-9A6EED966CA6}"/>
              </a:ext>
            </a:extLst>
          </p:cNvPr>
          <p:cNvSpPr txBox="1"/>
          <p:nvPr/>
        </p:nvSpPr>
        <p:spPr>
          <a:xfrm rot="16200000">
            <a:off x="8140700" y="2454701"/>
            <a:ext cx="4991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002060"/>
                </a:solidFill>
              </a:rPr>
              <a:t>OBČERSTVOVAČKA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B0B5006-83B2-4D93-A584-9D3AC78B1734}"/>
              </a:ext>
            </a:extLst>
          </p:cNvPr>
          <p:cNvSpPr txBox="1"/>
          <p:nvPr/>
        </p:nvSpPr>
        <p:spPr>
          <a:xfrm>
            <a:off x="9143998" y="5652353"/>
            <a:ext cx="2935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/>
              <a:t>10 MINUT</a:t>
            </a:r>
          </a:p>
        </p:txBody>
      </p:sp>
    </p:spTree>
    <p:extLst>
      <p:ext uri="{BB962C8B-B14F-4D97-AF65-F5344CB8AC3E}">
        <p14:creationId xmlns:p14="http://schemas.microsoft.com/office/powerpoint/2010/main" val="3451113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B3716F1-6EFC-4EFD-88BF-6EACEBE97CFA}"/>
              </a:ext>
            </a:extLst>
          </p:cNvPr>
          <p:cNvSpPr txBox="1"/>
          <p:nvPr/>
        </p:nvSpPr>
        <p:spPr>
          <a:xfrm>
            <a:off x="367748" y="240124"/>
            <a:ext cx="1145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MĚSTSKÝ ATELIÉR PROSTOROVÉHO PLÁNOVÁNÍ</a:t>
            </a:r>
          </a:p>
          <a:p>
            <a:r>
              <a:rPr lang="cs-CZ" sz="2800" b="1" dirty="0"/>
              <a:t>JOSEF LAŽA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39A2A3-FA86-4C5D-8550-6741231E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2481" y="2640782"/>
            <a:ext cx="7390677" cy="2450893"/>
          </a:xfrm>
          <a:prstGeom prst="rect">
            <a:avLst/>
          </a:prstGeom>
        </p:spPr>
      </p:pic>
      <p:pic>
        <p:nvPicPr>
          <p:cNvPr id="2050" name="Picture 2" descr="2 roky MAPPA | Mappa">
            <a:extLst>
              <a:ext uri="{FF2B5EF4-FFF2-40B4-BE49-F238E27FC236}">
                <a16:creationId xmlns:a16="http://schemas.microsoft.com/office/drawing/2014/main" id="{2F718DB4-FB80-481F-81B1-86915D695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8" y="1440453"/>
            <a:ext cx="7702826" cy="496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79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právní obvody | ČSÚ v Ostravě">
            <a:extLst>
              <a:ext uri="{FF2B5EF4-FFF2-40B4-BE49-F238E27FC236}">
                <a16:creationId xmlns:a16="http://schemas.microsoft.com/office/drawing/2014/main" id="{9576B928-DD0D-45D9-BBC2-1D2DAC42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521" y="259951"/>
            <a:ext cx="7210983" cy="659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E498DB-71A9-405B-8578-AC0FD4288EDA}"/>
              </a:ext>
            </a:extLst>
          </p:cNvPr>
          <p:cNvSpPr txBox="1"/>
          <p:nvPr/>
        </p:nvSpPr>
        <p:spPr>
          <a:xfrm>
            <a:off x="636858" y="387625"/>
            <a:ext cx="10923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ZAHÁJENÍ                                      SPOLUPRÁCE </a:t>
            </a:r>
          </a:p>
          <a:p>
            <a:r>
              <a:rPr lang="cs-CZ" sz="2800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https://stavbycyklo.cz/</a:t>
            </a:r>
            <a:endParaRPr lang="cs-CZ" sz="28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D0AEE5F-F234-436E-B315-AB7026019FAA}"/>
              </a:ext>
            </a:extLst>
          </p:cNvPr>
          <p:cNvSpPr txBox="1"/>
          <p:nvPr/>
        </p:nvSpPr>
        <p:spPr>
          <a:xfrm>
            <a:off x="4461039" y="5868751"/>
            <a:ext cx="696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2060"/>
                </a:solidFill>
              </a:rPr>
              <a:t>			</a:t>
            </a:r>
            <a:r>
              <a:rPr lang="pl-PL" sz="2000" b="1" dirty="0">
                <a:solidFill>
                  <a:srgbClr val="002060"/>
                </a:solidFill>
              </a:rPr>
              <a:t>					DOTACE MSK – SFDI </a:t>
            </a:r>
            <a:endParaRPr lang="cs-CZ" sz="2000" b="1" dirty="0">
              <a:solidFill>
                <a:srgbClr val="00206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F15D282-078E-4B2B-AE1D-43C9A9C9842B}"/>
              </a:ext>
            </a:extLst>
          </p:cNvPr>
          <p:cNvSpPr txBox="1"/>
          <p:nvPr/>
        </p:nvSpPr>
        <p:spPr>
          <a:xfrm>
            <a:off x="636858" y="2069170"/>
            <a:ext cx="48992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000" b="1" dirty="0"/>
              <a:t>Pochopení  smyslu spolupráce </a:t>
            </a:r>
          </a:p>
          <a:p>
            <a:pPr marL="457200" indent="-457200">
              <a:buFont typeface="+mj-lt"/>
              <a:buAutoNum type="arabicPeriod"/>
            </a:pPr>
            <a:endParaRPr lang="cs-CZ" sz="2000" b="1" dirty="0"/>
          </a:p>
          <a:p>
            <a:pPr marL="457200" indent="-457200">
              <a:buFont typeface="+mj-lt"/>
              <a:buAutoNum type="arabicPeriod"/>
            </a:pPr>
            <a:r>
              <a:rPr lang="cs-CZ" sz="2000" b="1" dirty="0"/>
              <a:t>Kompetentní osoba</a:t>
            </a:r>
          </a:p>
          <a:p>
            <a:pPr marL="457200" indent="-457200">
              <a:buFont typeface="+mj-lt"/>
              <a:buAutoNum type="arabicPeriod"/>
            </a:pPr>
            <a:endParaRPr lang="cs-CZ" sz="2000" b="1" dirty="0"/>
          </a:p>
          <a:p>
            <a:pPr marL="457200" indent="-457200">
              <a:buFont typeface="+mj-lt"/>
              <a:buAutoNum type="arabicPeriod"/>
            </a:pPr>
            <a:r>
              <a:rPr lang="cs-CZ" sz="2000" b="1" dirty="0"/>
              <a:t>3 strategické projekty do 30.11.</a:t>
            </a:r>
          </a:p>
          <a:p>
            <a:pPr marL="447675"/>
            <a:r>
              <a:rPr lang="cs-CZ" sz="2000" dirty="0"/>
              <a:t>(trasy I. a II. třídy, popř. jiné)</a:t>
            </a:r>
          </a:p>
          <a:p>
            <a:pPr marL="447675"/>
            <a:r>
              <a:rPr lang="cs-CZ" sz="2000" dirty="0"/>
              <a:t>trasa v </a:t>
            </a:r>
            <a:r>
              <a:rPr lang="cs-CZ" sz="2000" dirty="0" err="1"/>
              <a:t>gpx</a:t>
            </a:r>
            <a:r>
              <a:rPr lang="cs-CZ" sz="2000" dirty="0"/>
              <a:t> formátu – např. na mapy.cz </a:t>
            </a:r>
          </a:p>
          <a:p>
            <a:pPr marL="447675"/>
            <a:r>
              <a:rPr lang="cs-CZ" sz="2000" dirty="0"/>
              <a:t>+ atributy</a:t>
            </a:r>
          </a:p>
          <a:p>
            <a:pPr marL="457200" indent="-457200">
              <a:buFont typeface="+mj-lt"/>
              <a:buAutoNum type="arabicPeriod"/>
            </a:pPr>
            <a:endParaRPr lang="cs-CZ" sz="2000" b="1" dirty="0"/>
          </a:p>
          <a:p>
            <a:pPr marL="457200" indent="-457200">
              <a:buAutoNum type="arabicPeriod" startAt="4"/>
            </a:pPr>
            <a:r>
              <a:rPr lang="cs-CZ" sz="2000" b="1" dirty="0"/>
              <a:t>Návštěva </a:t>
            </a:r>
            <a:r>
              <a:rPr lang="cs-CZ" sz="2000" b="1" dirty="0" err="1"/>
              <a:t>cyklokoordinátora</a:t>
            </a:r>
            <a:r>
              <a:rPr lang="cs-CZ" sz="2000" b="1" dirty="0"/>
              <a:t> na ORP 2022</a:t>
            </a:r>
          </a:p>
          <a:p>
            <a:r>
              <a:rPr lang="cs-CZ" sz="2000" b="1" dirty="0"/>
              <a:t>	</a:t>
            </a:r>
          </a:p>
          <a:p>
            <a:r>
              <a:rPr lang="cs-CZ" sz="2000" b="1" dirty="0"/>
              <a:t>5.    Koncepce </a:t>
            </a:r>
            <a:r>
              <a:rPr lang="cs-CZ" sz="2000" b="1" dirty="0" err="1"/>
              <a:t>cyklodopravy</a:t>
            </a:r>
            <a:r>
              <a:rPr lang="cs-CZ" sz="2000" b="1" dirty="0"/>
              <a:t> v MSK </a:t>
            </a:r>
          </a:p>
          <a:p>
            <a:endParaRPr 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08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B22F7-A172-4E5D-ACBA-2367F6F0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1" y="422731"/>
            <a:ext cx="10515600" cy="1325563"/>
          </a:xfrm>
        </p:spPr>
        <p:txBody>
          <a:bodyPr/>
          <a:lstStyle/>
          <a:p>
            <a:r>
              <a:rPr lang="cs-CZ" b="1" dirty="0">
                <a:latin typeface="+mn-lt"/>
              </a:rPr>
              <a:t>PŘÍKLADY CYKLISTICKÝCH PRODUKTŮ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5DA239-1918-4E45-9FF8-1625A988C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21" y="1825625"/>
            <a:ext cx="11290004" cy="125095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Vytvoření produktů cyklistické dopravy ve vazbě na cestovní ruch: 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Dálková cyklotrasa: spojnice Beskydy – Jeseníky (severní spoj)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Dálková cyklotrasa: spojnice Beskydy – Jeseníky (jižní spoj)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Dálková cyklotrasa: východní spoj – po trase ..Cyklotrasa č.5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Dálková cyklotrasa: západní spoj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Propojení cyklistické sítě mezi městy a obcemi, kde se kolo (zejména sezonně) stává dopravním prostředkem využívaným k dojíždění za prací.</a:t>
            </a:r>
          </a:p>
          <a:p>
            <a:pPr marL="179388" lvl="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 vytvořené produktu </a:t>
            </a:r>
            <a:r>
              <a:rPr lang="cs-CZ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vybudovat potřebnou infrastrukturu 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(noclehárny, dobíjecí stanice, myčky, aj.) , která svým charakterem osloví i </a:t>
            </a:r>
            <a:r>
              <a:rPr lang="cs-CZ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mimokrajské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přeshraniční klienty 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cs-CZ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cs-CZ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A5AC59-A85C-4329-B36A-CE87A399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54"/>
          <a:stretch/>
        </p:blipFill>
        <p:spPr>
          <a:xfrm>
            <a:off x="8962359" y="6176963"/>
            <a:ext cx="3043570" cy="57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1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1C3D04-4FE9-4546-9E48-A52AFF531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364" y="2142872"/>
            <a:ext cx="5370443" cy="4320905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Koordinátor dotačního programu na podporu cykloturistiky (MSK)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Zkušenosti s realizacemi dopravních projektů vč. cyklotras na území města Ostrava </a:t>
            </a:r>
          </a:p>
          <a:p>
            <a:pPr marL="0" indent="0">
              <a:buNone/>
            </a:pPr>
            <a:r>
              <a:rPr lang="cs-CZ" sz="2400" dirty="0"/>
              <a:t>   (Magistrát města Ostrava)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Krajský </a:t>
            </a:r>
            <a:r>
              <a:rPr lang="cs-CZ" sz="2400" dirty="0" err="1"/>
              <a:t>cyklokoordinátor</a:t>
            </a:r>
            <a:r>
              <a:rPr lang="cs-CZ" sz="2400" dirty="0"/>
              <a:t> a Koordinátor pro úpravu lyžařských běžeckých tras (MST)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5D948F0-EBAB-4EED-B1C2-366E0667FC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4" y="1789450"/>
            <a:ext cx="4507595" cy="4774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02CBDE9-A069-4FEE-840F-587182E8D1BE}"/>
              </a:ext>
            </a:extLst>
          </p:cNvPr>
          <p:cNvSpPr txBox="1"/>
          <p:nvPr/>
        </p:nvSpPr>
        <p:spPr>
          <a:xfrm>
            <a:off x="632864" y="494197"/>
            <a:ext cx="11333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CYKLOKOORDINÁTOR moravsko-slezského kraje</a:t>
            </a:r>
          </a:p>
          <a:p>
            <a:r>
              <a:rPr lang="cs-CZ" sz="2800" b="1" dirty="0"/>
              <a:t>MARTIN HILTAVSKÝ</a:t>
            </a:r>
          </a:p>
        </p:txBody>
      </p:sp>
    </p:spTree>
    <p:extLst>
      <p:ext uri="{BB962C8B-B14F-4D97-AF65-F5344CB8AC3E}">
        <p14:creationId xmlns:p14="http://schemas.microsoft.com/office/powerpoint/2010/main" val="62414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B22F7-A172-4E5D-ACBA-2367F6F0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1" y="270331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5">
                    <a:lumMod val="50000"/>
                  </a:schemeClr>
                </a:solidFill>
              </a:rPr>
              <a:t>NÁPLŇ ČINNOSTI CYKLOKOORDINÁTORA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5DA239-1918-4E45-9FF8-1625A988C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21" y="1595894"/>
            <a:ext cx="11290004" cy="4581069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	</a:t>
            </a:r>
            <a:r>
              <a:rPr lang="cs-CZ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Vytvoření sítě koordinátorů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zástupci 22  OR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P:	9. a 10. listopadu 2021</a:t>
            </a:r>
          </a:p>
          <a:p>
            <a:pPr marL="0" indent="0">
              <a:lnSpc>
                <a:spcPct val="50000"/>
              </a:lnSpc>
              <a:spcAft>
                <a:spcPts val="800"/>
              </a:spcAft>
              <a:buNone/>
            </a:pPr>
            <a:endParaRPr lang="cs-CZ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388" lvl="0" indent="-179388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	</a:t>
            </a:r>
            <a:r>
              <a:rPr lang="cs-CZ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Jednání se strategickými partnery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KČT</a:t>
            </a: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BESIP	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SS-MSK</a:t>
            </a: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POVODÍ ODRY  	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LESY ČR</a:t>
            </a: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BISKUPSKÉ LESY 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ČESKÁ MOUNTINBIKOVÁ ASOCIACE     ČESKÝ SVAZ CYKLISTIKY</a:t>
            </a:r>
          </a:p>
          <a:p>
            <a:pPr marL="0" lvl="0" indent="0">
              <a:lnSpc>
                <a:spcPct val="50000"/>
              </a:lnSpc>
              <a:spcAft>
                <a:spcPts val="800"/>
              </a:spcAft>
              <a:buNone/>
            </a:pPr>
            <a:endParaRPr lang="cs-CZ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	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Spolupráce s ORP na vytvoření bezpečné páteřní cyklistické sítě</a:t>
            </a:r>
            <a:endParaRPr lang="cs-CZ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turistické (dálkové vč. přeshraničních tras)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dopravní (dojíždění za prací)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A5AC59-A85C-4329-B36A-CE87A399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54"/>
          <a:stretch/>
        </p:blipFill>
        <p:spPr>
          <a:xfrm>
            <a:off x="8962359" y="6176963"/>
            <a:ext cx="3043570" cy="57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fický manuál - Destinační management turistické oblasti Poodří -  Moravské Kravařsko, o.p.s.">
            <a:extLst>
              <a:ext uri="{FF2B5EF4-FFF2-40B4-BE49-F238E27FC236}">
                <a16:creationId xmlns:a16="http://schemas.microsoft.com/office/drawing/2014/main" id="{2C127BA8-556D-4C0C-8429-7CB1B4F4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640" y="2207161"/>
            <a:ext cx="4512631" cy="252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E3CE1AE-00D6-4062-B903-9D0467D0C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182" y="5973474"/>
            <a:ext cx="2646311" cy="74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Klub českých turistů – Wikipedie">
            <a:extLst>
              <a:ext uri="{FF2B5EF4-FFF2-40B4-BE49-F238E27FC236}">
                <a16:creationId xmlns:a16="http://schemas.microsoft.com/office/drawing/2014/main" id="{B4FD3FC0-B22C-4006-8432-5EE14C4D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054" y="313501"/>
            <a:ext cx="1987826" cy="19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B2C49FA-ACAA-416B-AE45-0350EE2C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t="14311" r="16563" b="17838"/>
          <a:stretch>
            <a:fillRect/>
          </a:stretch>
        </p:blipFill>
        <p:spPr bwMode="auto">
          <a:xfrm>
            <a:off x="9923564" y="4911594"/>
            <a:ext cx="1674316" cy="17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AEF50438-7546-45DD-A0C4-D9C6A2A52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8" y="372859"/>
            <a:ext cx="3440348" cy="199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76B2C5B-61C3-4E1A-8F8F-174D3C6C0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18" y="4912296"/>
            <a:ext cx="2219827" cy="164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>
            <a:extLst>
              <a:ext uri="{FF2B5EF4-FFF2-40B4-BE49-F238E27FC236}">
                <a16:creationId xmlns:a16="http://schemas.microsoft.com/office/drawing/2014/main" id="{9F35BB67-2CA3-4794-839C-692A668F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5070" r="33194" b="16783"/>
          <a:stretch>
            <a:fillRect/>
          </a:stretch>
        </p:blipFill>
        <p:spPr bwMode="auto">
          <a:xfrm>
            <a:off x="643462" y="5129637"/>
            <a:ext cx="1256960" cy="14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4F804E72-94DD-4C35-8EA3-4C4C5696F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B59B253-D70B-4DA6-B9C4-2A70F0F71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3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3051B8B-BB49-4FD3-848C-6CF4F29D7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98" y="295958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05F1BCC-1FD6-4C69-B34A-10DF3F4E8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32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8FE2EFC2-6044-4E24-BC87-C8406B5DC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8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2D4F413-D570-4B3A-9AAF-864802B65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4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11" name="Picture 15">
            <a:extLst>
              <a:ext uri="{FF2B5EF4-FFF2-40B4-BE49-F238E27FC236}">
                <a16:creationId xmlns:a16="http://schemas.microsoft.com/office/drawing/2014/main" id="{9C34BF62-A2B1-43CF-A9B7-6ABFD0FDE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874" y="505885"/>
            <a:ext cx="1675311" cy="160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6CF81EB1-27F4-4B12-82A9-862E9B57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02" y="171143"/>
            <a:ext cx="2325713" cy="23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>
            <a:extLst>
              <a:ext uri="{FF2B5EF4-FFF2-40B4-BE49-F238E27FC236}">
                <a16:creationId xmlns:a16="http://schemas.microsoft.com/office/drawing/2014/main" id="{241D72F7-ED85-4176-98B4-5452A882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38" y="4464049"/>
            <a:ext cx="3184684" cy="21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id="{0E27558F-9D9F-4787-8666-181675471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738AC34E-2ED3-4A47-82CA-917A7B9BB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5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9F615DDB-9A89-40FF-96E8-BA4856AE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73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0E2000ED-411A-427D-B24B-528F60F36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11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4" descr="Technostrasa | TIC Nový Jičín">
            <a:extLst>
              <a:ext uri="{FF2B5EF4-FFF2-40B4-BE49-F238E27FC236}">
                <a16:creationId xmlns:a16="http://schemas.microsoft.com/office/drawing/2014/main" id="{34FEA42C-233D-4750-B059-EDEFFAC6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12" y="2665529"/>
            <a:ext cx="2027237" cy="22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eskydy-Valašsko | Obec Morávka">
            <a:extLst>
              <a:ext uri="{FF2B5EF4-FFF2-40B4-BE49-F238E27FC236}">
                <a16:creationId xmlns:a16="http://schemas.microsoft.com/office/drawing/2014/main" id="{9E89C979-6DE0-4C70-87A9-2815B81C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798" y="2699875"/>
            <a:ext cx="322897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raje spojí síly pro rozvoj cestovního ruchu v Jeseníkách. Propagaci má  vylepšit i nové logo | Společnost | Zprávy | Olomoucká Drbna - zprávy z  Olomouce a Olomouckého kraje">
            <a:extLst>
              <a:ext uri="{FF2B5EF4-FFF2-40B4-BE49-F238E27FC236}">
                <a16:creationId xmlns:a16="http://schemas.microsoft.com/office/drawing/2014/main" id="{9F0625A9-AA51-42DF-B0F7-CAECBF18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2" y="2543619"/>
            <a:ext cx="3184684" cy="188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A00B9AC6-DACF-4B37-BB39-54E97CCA3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8" y="332747"/>
            <a:ext cx="3440348" cy="199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8">
            <a:extLst>
              <a:ext uri="{FF2B5EF4-FFF2-40B4-BE49-F238E27FC236}">
                <a16:creationId xmlns:a16="http://schemas.microsoft.com/office/drawing/2014/main" id="{74D1C73C-1542-4952-AA80-939FEC6D4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3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9F01AA05-8685-432F-9F27-092CC6B0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02" y="131031"/>
            <a:ext cx="2325713" cy="23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38BE6990-CFEF-4580-9C7D-E175CBEB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9" y="270629"/>
            <a:ext cx="3440348" cy="199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ABA8B90E-6737-4721-B859-B176FF116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6" y="15653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Picture 14">
            <a:extLst>
              <a:ext uri="{FF2B5EF4-FFF2-40B4-BE49-F238E27FC236}">
                <a16:creationId xmlns:a16="http://schemas.microsoft.com/office/drawing/2014/main" id="{FAF1B9FA-2C97-4EE1-AFCD-5524779DC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98" y="142654"/>
            <a:ext cx="2325713" cy="23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80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B22F7-A172-4E5D-ACBA-2367F6F0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1" y="422731"/>
            <a:ext cx="10515600" cy="1325563"/>
          </a:xfrm>
        </p:spPr>
        <p:txBody>
          <a:bodyPr/>
          <a:lstStyle/>
          <a:p>
            <a:r>
              <a:rPr lang="cs-CZ" b="1" dirty="0">
                <a:latin typeface="+mn-lt"/>
              </a:rPr>
              <a:t>NÁPLŇ ČINNOSTI CYKLOKOORDINÁTORA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5DA239-1918-4E45-9FF8-1625A988C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21" y="2098967"/>
            <a:ext cx="11290004" cy="3343251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     </a:t>
            </a:r>
            <a:r>
              <a:rPr lang="cs-CZ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Identifikace a odstraňování problémů nacházejících se na páteřní cyklistické síti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VI.</a:t>
            </a: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Následná příprava 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ktualizace Koncepce cyklistické dopravy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50000"/>
              </a:lnSpc>
              <a:spcAft>
                <a:spcPts val="800"/>
              </a:spcAft>
              <a:buNone/>
            </a:pP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VII.</a:t>
            </a: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Propagace vytvořených cyklistických produktů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50000"/>
              </a:lnSpc>
              <a:spcAft>
                <a:spcPts val="800"/>
              </a:spcAft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</a:p>
          <a:p>
            <a:pPr marL="0" lvl="0" indent="0">
              <a:lnSpc>
                <a:spcPct val="50000"/>
              </a:lnSpc>
              <a:spcAft>
                <a:spcPts val="800"/>
              </a:spcAft>
              <a:buNone/>
            </a:pP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VIII.   </a:t>
            </a: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Sjednocení systému značení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cyklistické sítě v Moravskoslezském kraji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romanUcPeriod" startAt="6"/>
            </a:pPr>
            <a:endParaRPr lang="cs-CZ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A5AC59-A85C-4329-B36A-CE87A399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54"/>
          <a:stretch/>
        </p:blipFill>
        <p:spPr>
          <a:xfrm>
            <a:off x="8962359" y="6176963"/>
            <a:ext cx="3043570" cy="571945"/>
          </a:xfrm>
          <a:prstGeom prst="rect">
            <a:avLst/>
          </a:prstGeom>
        </p:spPr>
      </p:pic>
      <p:pic>
        <p:nvPicPr>
          <p:cNvPr id="5" name="Picture 6" descr="msk-logo">
            <a:extLst>
              <a:ext uri="{FF2B5EF4-FFF2-40B4-BE49-F238E27FC236}">
                <a16:creationId xmlns:a16="http://schemas.microsoft.com/office/drawing/2014/main" id="{795760E9-B93F-406A-BBE9-05505869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25" y="5790579"/>
            <a:ext cx="2453229" cy="77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510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5DA239-1918-4E45-9FF8-1625A988C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64" y="1828981"/>
            <a:ext cx="11482936" cy="17292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REGIONÁLNÍ A MĚSTSKÁ/OBECNÍ	PRIORITY V RÁMCI OBLASTI ORP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KRAJSKÁ				SPECIFIKA PRIORIT V KRAJSKÉM MĚŘÍTKU	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NÁRODNÍ 				PŘÍPRAVA PROSTŘEDÍ  - (FIN, LEG, ROZVOJ…)</a:t>
            </a:r>
            <a:endParaRPr lang="cs-C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cs-C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A5AC59-A85C-4329-B36A-CE87A399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54"/>
          <a:stretch/>
        </p:blipFill>
        <p:spPr>
          <a:xfrm>
            <a:off x="8962359" y="5954170"/>
            <a:ext cx="3043570" cy="5719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F883B9F-6D59-4177-A614-EC091624F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5" y="3693751"/>
            <a:ext cx="12198415" cy="32932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69C8BDB-E81A-4412-8E33-2CD47B458268}"/>
              </a:ext>
            </a:extLst>
          </p:cNvPr>
          <p:cNvSpPr txBox="1"/>
          <p:nvPr/>
        </p:nvSpPr>
        <p:spPr>
          <a:xfrm>
            <a:off x="553351" y="844849"/>
            <a:ext cx="11333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+mj-lt"/>
              </a:rPr>
              <a:t>SPOLUPRÁCE PŘI KOORDINACE CYKLISTICKÉ DOPRAVY V ČR</a:t>
            </a:r>
          </a:p>
        </p:txBody>
      </p:sp>
    </p:spTree>
    <p:extLst>
      <p:ext uri="{BB962C8B-B14F-4D97-AF65-F5344CB8AC3E}">
        <p14:creationId xmlns:p14="http://schemas.microsoft.com/office/powerpoint/2010/main" val="412731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02CBDE9-A069-4FEE-840F-587182E8D1BE}"/>
              </a:ext>
            </a:extLst>
          </p:cNvPr>
          <p:cNvSpPr txBox="1"/>
          <p:nvPr/>
        </p:nvSpPr>
        <p:spPr>
          <a:xfrm>
            <a:off x="266569" y="265597"/>
            <a:ext cx="1041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Asociace krajů ČR – dopravní komise (P. Čížek)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E36ECB-2F72-4247-B8C0-75A68D1CC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1" r="1440" b="9565"/>
          <a:stretch/>
        </p:blipFill>
        <p:spPr>
          <a:xfrm>
            <a:off x="0" y="908588"/>
            <a:ext cx="12192000" cy="56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4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B22F7-A172-4E5D-ACBA-2367F6F0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71" y="462792"/>
            <a:ext cx="10515600" cy="1325563"/>
          </a:xfrm>
        </p:spPr>
        <p:txBody>
          <a:bodyPr/>
          <a:lstStyle/>
          <a:p>
            <a:r>
              <a:rPr lang="cs-CZ" b="1" dirty="0">
                <a:latin typeface="+mn-lt"/>
              </a:rPr>
              <a:t>NÁPLŇ ČINNOSTI CYKLOKOORDINÁTORA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5DA239-1918-4E45-9FF8-1625A988C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21" y="1634370"/>
            <a:ext cx="11290004" cy="1250950"/>
          </a:xfrm>
        </p:spPr>
        <p:txBody>
          <a:bodyPr>
            <a:no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	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Vytvoření datové základny pro elektronickou evidenci cyklistické sítě v Moravskoslezském kraji  	</a:t>
            </a:r>
            <a:r>
              <a:rPr lang="cs-CZ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https://stavbycyklo.cz/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(nutná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provazba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cyklokoordinátory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 ORP). Zajištění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provazby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místní – krajské a 	národní úrovně elektronické evidence cyklistické sítě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A5AC59-A85C-4329-B36A-CE87A399BC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54"/>
          <a:stretch/>
        </p:blipFill>
        <p:spPr>
          <a:xfrm>
            <a:off x="8962359" y="6176963"/>
            <a:ext cx="3043570" cy="5719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0F9B2A-A321-4DC8-AC7B-49CCF003F6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7112" y="2507130"/>
            <a:ext cx="5422643" cy="36089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BAFE69C-E7AB-433A-966D-F16D68E5E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28" t="15361" r="31358" b="6748"/>
          <a:stretch/>
        </p:blipFill>
        <p:spPr>
          <a:xfrm>
            <a:off x="1381954" y="2590562"/>
            <a:ext cx="3935895" cy="352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06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4618</TotalTime>
  <Words>794</Words>
  <Application>Microsoft Office PowerPoint</Application>
  <PresentationFormat>Širokoúhlá obrazovka</PresentationFormat>
  <Paragraphs>135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Wingdings</vt:lpstr>
      <vt:lpstr>Motiv Office</vt:lpstr>
      <vt:lpstr>KOORDINACE CYKLISTICKÉ DOPRAVY </vt:lpstr>
      <vt:lpstr>Prezentace aplikace PowerPoint</vt:lpstr>
      <vt:lpstr>Prezentace aplikace PowerPoint</vt:lpstr>
      <vt:lpstr>NÁPLŇ ČINNOSTI CYKLOKOORDINÁTORA</vt:lpstr>
      <vt:lpstr>Prezentace aplikace PowerPoint</vt:lpstr>
      <vt:lpstr>NÁPLŇ ČINNOSTI CYKLOKOORDINÁTORA</vt:lpstr>
      <vt:lpstr>Prezentace aplikace PowerPoint</vt:lpstr>
      <vt:lpstr>Prezentace aplikace PowerPoint</vt:lpstr>
      <vt:lpstr>NÁPLŇ ČINNOSTI CYKLOKOORDINÁTORA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martin.hiltavsky@mstourism.cz 773 285 011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PŘÍKLADY CYKLISTICKÝCH PRODUKTŮ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RIZIKA  ELEKTROMOBILITY</dc:title>
  <dc:creator>Administrator</dc:creator>
  <cp:lastModifiedBy>MS Tourism</cp:lastModifiedBy>
  <cp:revision>59</cp:revision>
  <dcterms:created xsi:type="dcterms:W3CDTF">2021-10-25T06:32:44Z</dcterms:created>
  <dcterms:modified xsi:type="dcterms:W3CDTF">2021-11-18T21:08:21Z</dcterms:modified>
</cp:coreProperties>
</file>